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44D4-1C4A-48B4-B89D-7749A86B68B7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3397-2F46-4D18-B5EC-4F89325CB8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63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83397-2F46-4D18-B5EC-4F89325CB8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58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05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93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51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7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06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9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45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35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763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7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850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834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890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28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57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932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86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324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511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831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42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306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606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490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856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63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38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40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5083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664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32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563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7176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6667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655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74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295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111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840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1429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3030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96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5424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8133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2695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0339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46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61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28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32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vital we celebrate, at every opportunity, the successes, progress and improvements of our students both within and out of the classroom.  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 use the following rewards</a:t>
            </a:r>
          </a:p>
          <a:p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weekly basis, mentors will recognise and praise achievement as part of mentor time</a:t>
            </a:r>
            <a:r>
              <a:rPr lang="en-GB" altLang="en-US" sz="1200" dirty="0" smtClean="0">
                <a:cs typeface="Times New Roman" panose="02020603050405020304" pitchFamily="18" charset="0"/>
              </a:rPr>
              <a:t>. Pastoral 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Badges in recognition of annual merit totals </a:t>
            </a:r>
            <a:endParaRPr lang="en-GB" altLang="en-US" sz="1200" dirty="0" smtClean="0"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Faculty 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 ‘P’ Card, which reflects our code of conduct and recognises achievement and behaviour out of the classroom . </a:t>
            </a:r>
            <a:r>
              <a:rPr lang="en-GB" altLang="en-US" sz="12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(Replaces current conduct card and proud to belong card). </a:t>
            </a:r>
            <a:endParaRPr lang="en-GB" altLang="en-US" sz="1200" i="1" dirty="0" smtClean="0">
              <a:cs typeface="Times New Roman" panose="02020603050405020304" pitchFamily="18" charset="0"/>
            </a:endParaRPr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b="1" i="1" dirty="0" smtClean="0"/>
              <a:t>6 P Card – Achievement and conduct out of the class</a:t>
            </a:r>
            <a:endParaRPr lang="en-GB" altLang="en-US" sz="1200" dirty="0" smtClean="0"/>
          </a:p>
          <a:p>
            <a:pPr marL="1270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Each student begins each half term with 10 merits recorded on their ‘</a:t>
            </a:r>
            <a:r>
              <a:rPr lang="en-GB" altLang="en-US" sz="1200" i="1" dirty="0" smtClean="0"/>
              <a:t>P Card’. </a:t>
            </a:r>
            <a:r>
              <a:rPr lang="en-GB" altLang="en-US" sz="1200" dirty="0" smtClean="0"/>
              <a:t>At the end of a half term these merits will be transferred a students behaviour record and will count towards yearly totals.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be earned by getting  involved in activities, and by enhancing the life of the school.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Merits can lost for failing to adhere to our code of conduct outside of the classroom.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200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200" dirty="0" smtClean="0"/>
              <a:t>There is an expectation that all students will have their card on their person at all times. Failure will result in a Pastoral Detention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66A9B-2E53-4B75-B9F8-F4714C603D0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3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95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69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72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63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72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7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04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4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53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7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9FFB-AC77-4CDC-B1F6-F839F8C5A2F9}" type="datetimeFigureOut">
              <a:rPr lang="en-GB" smtClean="0"/>
              <a:t>20/09/2019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3999-38DB-4AF0-A98B-A7CFFB023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96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Thanks for Joining Us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71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Welcome from the Deputy Headteacher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Homework and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Initial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Success in English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Success in Mathematics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Success in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Behaviour for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Teaching and Learning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63352" y="5428196"/>
            <a:ext cx="7090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All information from this presentation will be available on the website from 1pm tomorrow.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29349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800" b="1" dirty="0">
                <a:solidFill>
                  <a:srgbClr val="0070C0"/>
                </a:solidFill>
              </a:rPr>
              <a:t>Homework expectations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 homework timetable gives teachers flexibility.</a:t>
            </a:r>
          </a:p>
          <a:p>
            <a:r>
              <a:rPr lang="en-GB" dirty="0"/>
              <a:t>Homework set via Show My Homework, which students and parents have access to.</a:t>
            </a:r>
          </a:p>
          <a:p>
            <a:r>
              <a:rPr lang="en-GB" dirty="0"/>
              <a:t>On average, students in Year 7 receive a minimum of:</a:t>
            </a:r>
          </a:p>
          <a:p>
            <a:r>
              <a:rPr lang="en-GB" dirty="0"/>
              <a:t>60 minutes per week in Mathematics, English and Science.</a:t>
            </a:r>
          </a:p>
          <a:p>
            <a:r>
              <a:rPr lang="en-GB" dirty="0"/>
              <a:t>30 minutes per week in Geography, History and Languages.</a:t>
            </a:r>
          </a:p>
          <a:p>
            <a:r>
              <a:rPr lang="en-GB" dirty="0"/>
              <a:t>30 minutes per fortnight in Art, Computing, Performing Arts, RS and Technology.</a:t>
            </a:r>
          </a:p>
          <a:p>
            <a:r>
              <a:rPr lang="en-GB" dirty="0"/>
              <a:t>We expect homework to be completed to the best of a student’s ability every time.</a:t>
            </a:r>
          </a:p>
          <a:p>
            <a:r>
              <a:rPr lang="en-GB" dirty="0"/>
              <a:t>KNOWLEDGE organisers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0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Homework Club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011" y="1825625"/>
            <a:ext cx="82379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Every weekday in the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Access to computers, printers, books,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Staffed.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Open until 4:30pm Monday-Thursday and 4pm Friday.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library is also open every weekday morning from 7:45am and at break and lunch.</a:t>
            </a:r>
          </a:p>
        </p:txBody>
      </p:sp>
    </p:spTree>
    <p:extLst>
      <p:ext uri="{BB962C8B-B14F-4D97-AF65-F5344CB8AC3E}">
        <p14:creationId xmlns:p14="http://schemas.microsoft.com/office/powerpoint/2010/main" val="228833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 descr="Image result for google images show my home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757337"/>
            <a:ext cx="2386157" cy="19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5637" y="2640956"/>
            <a:ext cx="88419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70C0"/>
                </a:solidFill>
              </a:rPr>
              <a:t>Show my </a:t>
            </a:r>
            <a:r>
              <a:rPr lang="en-GB" sz="7200" dirty="0">
                <a:solidFill>
                  <a:srgbClr val="0070C0"/>
                </a:solidFill>
              </a:rPr>
              <a:t>Homework</a:t>
            </a:r>
            <a:br>
              <a:rPr lang="en-GB" sz="7200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All students have received basic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Show My Homework training in computing lessons.</a:t>
            </a:r>
            <a:br>
              <a:rPr lang="en-GB" dirty="0">
                <a:solidFill>
                  <a:srgbClr val="0070C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4622" y="836712"/>
            <a:ext cx="11504026" cy="499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Using </a:t>
            </a:r>
            <a:r>
              <a:rPr lang="en-GB" b="1" dirty="0" smtClean="0">
                <a:solidFill>
                  <a:schemeClr val="tx1"/>
                </a:solidFill>
              </a:rPr>
              <a:t>Chrome</a:t>
            </a:r>
            <a:r>
              <a:rPr lang="en-GB" dirty="0" smtClean="0">
                <a:solidFill>
                  <a:schemeClr val="tx1"/>
                </a:solidFill>
              </a:rPr>
              <a:t> access the Carr Hill Website and at the bottom under “Useful Links” click “Show my Homework”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				</a:t>
            </a:r>
          </a:p>
          <a:p>
            <a:r>
              <a:rPr lang="en-GB" dirty="0" smtClean="0"/>
              <a:t>																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57" y="1568238"/>
            <a:ext cx="6774873" cy="4234296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4701277" y="4421406"/>
            <a:ext cx="4966855" cy="7689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2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4622" y="836712"/>
            <a:ext cx="11504026" cy="499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				</a:t>
            </a:r>
          </a:p>
          <a:p>
            <a:r>
              <a:rPr lang="en-GB" dirty="0" smtClean="0"/>
              <a:t>																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2025" y="249381"/>
            <a:ext cx="237626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</a:rPr>
              <a:t>Log in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955" y="1340874"/>
            <a:ext cx="6856913" cy="42855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323589" y="1786855"/>
            <a:ext cx="2637589" cy="75501"/>
          </a:xfrm>
          <a:prstGeom prst="straightConnector1">
            <a:avLst/>
          </a:prstGeom>
          <a:ln w="2413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4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4622" y="836712"/>
            <a:ext cx="11504026" cy="499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				</a:t>
            </a:r>
          </a:p>
          <a:p>
            <a:r>
              <a:rPr lang="en-GB" dirty="0" smtClean="0"/>
              <a:t>																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91" y="921454"/>
            <a:ext cx="7295746" cy="455984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312822" y="2478223"/>
            <a:ext cx="2637589" cy="75501"/>
          </a:xfrm>
          <a:prstGeom prst="straightConnector1">
            <a:avLst/>
          </a:prstGeom>
          <a:ln w="2413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1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4622" y="836712"/>
            <a:ext cx="11504026" cy="499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				</a:t>
            </a:r>
          </a:p>
          <a:p>
            <a:r>
              <a:rPr lang="en-GB" dirty="0" smtClean="0"/>
              <a:t>																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23" y="875034"/>
            <a:ext cx="9217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4622" y="836712"/>
            <a:ext cx="11504026" cy="499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11500" b="1" dirty="0">
                <a:solidFill>
                  <a:srgbClr val="0070C0"/>
                </a:solidFill>
              </a:rPr>
              <a:t>Initial testing</a:t>
            </a:r>
            <a:endParaRPr lang="en-GB" sz="11500" b="1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							</a:t>
            </a:r>
          </a:p>
          <a:p>
            <a:r>
              <a:rPr lang="en-GB" dirty="0" smtClean="0"/>
              <a:t>											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5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Cognitive abilities tests</a:t>
            </a:r>
          </a:p>
          <a:p>
            <a:r>
              <a:rPr lang="en-GB" sz="3600" dirty="0"/>
              <a:t>Verbal</a:t>
            </a:r>
          </a:p>
          <a:p>
            <a:r>
              <a:rPr lang="en-GB" sz="3600" dirty="0"/>
              <a:t>Non- </a:t>
            </a:r>
            <a:r>
              <a:rPr lang="en-GB" sz="3600" dirty="0" smtClean="0"/>
              <a:t>verbal</a:t>
            </a:r>
            <a:endParaRPr lang="en-GB" sz="3600" dirty="0"/>
          </a:p>
          <a:p>
            <a:r>
              <a:rPr lang="en-GB" sz="3600" dirty="0"/>
              <a:t>Spatial reasoning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516" y="382914"/>
            <a:ext cx="492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CAT tests</a:t>
            </a:r>
          </a:p>
        </p:txBody>
      </p:sp>
    </p:spTree>
    <p:extLst>
      <p:ext uri="{BB962C8B-B14F-4D97-AF65-F5344CB8AC3E}">
        <p14:creationId xmlns:p14="http://schemas.microsoft.com/office/powerpoint/2010/main" val="15162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20425"/>
            <a:ext cx="10515600" cy="4756538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 smtClean="0"/>
              <a:t>Boxall </a:t>
            </a:r>
            <a:r>
              <a:rPr lang="en-GB" sz="3600" dirty="0"/>
              <a:t>provides a framework for the precise assessment of students who experience social and emotional difficulties.</a:t>
            </a:r>
          </a:p>
          <a:p>
            <a:r>
              <a:rPr lang="en-GB" sz="3600" dirty="0"/>
              <a:t>Boxall measures progress through different aspects of development in the pre-school years. Satisfactory completion of early years development is crucial, if students are to make good use of their education opportunities.</a:t>
            </a:r>
          </a:p>
          <a:p>
            <a:r>
              <a:rPr lang="en-GB" sz="3600" dirty="0"/>
              <a:t>Boxall is not a test that can be used to diagnose a student with a condition.  </a:t>
            </a:r>
          </a:p>
          <a:p>
            <a:r>
              <a:rPr lang="en-GB" sz="3600" dirty="0"/>
              <a:t>It is a test that provides information allowing us to support any unmet needs.  As a result, we develop interventions, programmes and strategies that are effective and sustainable. Strategies that support students self worth, resilience and wellbeing etc.  </a:t>
            </a:r>
          </a:p>
          <a:p>
            <a:r>
              <a:rPr lang="en-GB" sz="3600" dirty="0"/>
              <a:t>Boxall is one of the most effective ways to monitor the core of the whole student.  </a:t>
            </a:r>
          </a:p>
          <a:p>
            <a:r>
              <a:rPr lang="en-GB" sz="3600" dirty="0"/>
              <a:t>Research provides both formative and summative evidence, demonstrating the impact gained from using Boxall.  </a:t>
            </a:r>
          </a:p>
          <a:p>
            <a:r>
              <a:rPr lang="en-GB" sz="3600" dirty="0"/>
              <a:t>Unlike </a:t>
            </a:r>
            <a:r>
              <a:rPr lang="en-GB" sz="3600" dirty="0" smtClean="0"/>
              <a:t>CAT tests that </a:t>
            </a:r>
            <a:r>
              <a:rPr lang="en-GB" sz="3600" dirty="0"/>
              <a:t>are used in relation to cognitive ability, not every child will need a Boxall assessment.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516" y="382914"/>
            <a:ext cx="492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Boxall-Testing</a:t>
            </a:r>
          </a:p>
        </p:txBody>
      </p:sp>
    </p:spTree>
    <p:extLst>
      <p:ext uri="{BB962C8B-B14F-4D97-AF65-F5344CB8AC3E}">
        <p14:creationId xmlns:p14="http://schemas.microsoft.com/office/powerpoint/2010/main" val="28562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502"/>
            <a:ext cx="10972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Praise and rewards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196752"/>
            <a:ext cx="3330488" cy="444065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352" y="1355716"/>
            <a:ext cx="63367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>
              <a:latin typeface="+mn-lt"/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Merits - these are issued on a daily basis to recognise achievement across the school </a:t>
            </a:r>
            <a:endParaRPr lang="en-GB" altLang="en-US" dirty="0" smtClean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On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 weekly basis, mentors will recognise and praise achievement as part of mentor time</a:t>
            </a:r>
            <a:r>
              <a:rPr lang="en-GB" altLang="en-US" dirty="0">
                <a:latin typeface="+mn-lt"/>
                <a:cs typeface="Times New Roman" panose="02020603050405020304" pitchFamily="18" charset="0"/>
              </a:rPr>
              <a:t>. </a:t>
            </a:r>
            <a:endParaRPr lang="en-GB" altLang="en-US" dirty="0" smtClean="0">
              <a:latin typeface="+mn-lt"/>
              <a:cs typeface="Times New Roman" panose="02020603050405020304" pitchFamily="18" charset="0"/>
            </a:endParaRP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dirty="0" smtClean="0">
                <a:latin typeface="+mn-lt"/>
                <a:cs typeface="Times New Roman" panose="02020603050405020304" pitchFamily="18" charset="0"/>
              </a:rPr>
              <a:t>Pastoral </a:t>
            </a:r>
            <a:r>
              <a:rPr lang="en-GB" altLang="en-US" dirty="0">
                <a:latin typeface="+mn-lt"/>
                <a:cs typeface="Times New Roman" panose="02020603050405020304" pitchFamily="18" charset="0"/>
              </a:rPr>
              <a:t>Leaders will recognise and praise achievement as part of weekly assemblies. 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On a half termly basis student merits will be counted and recognised through Celebration Assemblies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Faculty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rewards – positive text messages, praise post cards, telephone calls, verbal praise</a:t>
            </a:r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6 ‘P’ Card, which reflects our code of conduct and recognises achievement and behaviour out of the classroom </a:t>
            </a:r>
            <a:r>
              <a:rPr lang="en-GB" altLang="en-US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GB" altLang="en-US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94102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1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4" descr="http://www.hkedcity.net/ereading/content_file/218/1765/cover1642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3735" b="3471"/>
          <a:stretch/>
        </p:blipFill>
        <p:spPr bwMode="auto">
          <a:xfrm rot="21055057">
            <a:off x="1707310" y="676163"/>
            <a:ext cx="2952328" cy="45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510933" y="2204864"/>
            <a:ext cx="6681067" cy="13030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 smtClean="0">
                <a:solidFill>
                  <a:srgbClr val="0070C0"/>
                </a:solidFill>
              </a:rPr>
              <a:t>English</a:t>
            </a:r>
            <a:br>
              <a:rPr lang="en-GB" sz="7200" b="1" dirty="0" smtClean="0">
                <a:solidFill>
                  <a:srgbClr val="0070C0"/>
                </a:solidFill>
              </a:rPr>
            </a:b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824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The Year 7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68" y="1326622"/>
            <a:ext cx="9213715" cy="451869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year 7 English course consolidates and develops skills taught at KS2 whilst preparing students for forthcoming GCSE English and Literature study.</a:t>
            </a:r>
          </a:p>
          <a:p>
            <a:r>
              <a:rPr lang="en-GB" dirty="0"/>
              <a:t>Students will read a range of fiction and non-fiction texts including Shakespeare and other pre twentieth century texts.  They learn to develop the skills of analysis.  A variety of writing styles are practised and there is a focus on improving technical accuracy – spelling, punctuation and grammar.</a:t>
            </a:r>
          </a:p>
          <a:p>
            <a:r>
              <a:rPr lang="en-GB" dirty="0"/>
              <a:t>In addition to this curricular work, the English department offers a range of extra-curricular activities and competitions to encourage students to write for different audiences and to promote a love of literature and reading. 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83" y="1196752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70C0"/>
                </a:solidFill>
              </a:rPr>
              <a:t>Book Buzz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32124" y="1273175"/>
            <a:ext cx="9213850" cy="4518025"/>
          </a:xfrm>
        </p:spPr>
        <p:txBody>
          <a:bodyPr>
            <a:norm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s </a:t>
            </a:r>
            <a:r>
              <a:rPr lang="en-GB" sz="2800" dirty="0"/>
              <a:t>a welcome gift from the English d</a:t>
            </a:r>
            <a:r>
              <a:rPr lang="en-GB" sz="2800" dirty="0" smtClean="0"/>
              <a:t>epartment</a:t>
            </a:r>
            <a:r>
              <a:rPr lang="en-GB" sz="2800" dirty="0"/>
              <a:t>, your child </a:t>
            </a:r>
            <a:r>
              <a:rPr lang="en-GB" sz="2800" dirty="0" smtClean="0"/>
              <a:t>is choosing </a:t>
            </a:r>
            <a:r>
              <a:rPr lang="en-GB" sz="2800" dirty="0"/>
              <a:t>one of </a:t>
            </a:r>
            <a:r>
              <a:rPr lang="en-GB" sz="2800" dirty="0" smtClean="0"/>
              <a:t>these books – free of charge!</a:t>
            </a:r>
          </a:p>
        </p:txBody>
      </p:sp>
      <p:pic>
        <p:nvPicPr>
          <p:cNvPr id="12" name="Picture 11" descr="\\carrhill\staff$\maspden\My Pictures\bookbuzz-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89" y="337693"/>
            <a:ext cx="2211070" cy="106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\\carrhill\staff$\maspden\My Pictures\when-the-mountains-roare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3" y="2482231"/>
            <a:ext cx="105283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\\carrhill\staff$\maspden\My Pictures\armistice-runner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28" y="2491514"/>
            <a:ext cx="1062990" cy="132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\\carrhill\staff$\maspden\My Pictures\cyborg-cat-rise-of-the-parsons-road-gang_cover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93" y="2491514"/>
            <a:ext cx="105283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\\carrhill\staff$\maspden\My Pictures\doctor-who-the-secret-in-vault-13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14" y="2472867"/>
            <a:ext cx="105283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\\carrhill\staff$\maspden\My Pictures\the-last-zoo-cover-imag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19" y="2472866"/>
            <a:ext cx="105283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\\carrhill\staff$\maspden\My Pictures\drone-racer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85" y="2546782"/>
            <a:ext cx="1052830" cy="138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\\carrhill\staff$\maspden\My Pictures\football-school-season-3-cover-image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95" y="2477657"/>
            <a:ext cx="105219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\\carrhill\staff$\maspden\My Pictures\who-killed-darius-drake-cover-image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51" y="4147925"/>
            <a:ext cx="106299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\\carrhill\staff$\maspden\My Pictures\animal-records-cover-image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64" y="4175125"/>
            <a:ext cx="124396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\\carrhill\staff$\maspden\My Pictures\jelly-cover-image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31" y="4314103"/>
            <a:ext cx="1073785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\\carrhill\staff$\maspden\My Pictures\still-water-cover-image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49" y="4205815"/>
            <a:ext cx="1052195" cy="153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\\carrhill\staff$\maspden\My Pictures\the-crossover-cover-image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053" y="883774"/>
            <a:ext cx="1052195" cy="155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\\carrhill\staff$\maspden\My Pictures\sam-wu-is-not-afraid-of-ghosts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85" y="4125672"/>
            <a:ext cx="112712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\\carrhill\staff$\maspden\My Pictures\the-lost-diary-of-sami-star.jpg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95" y="4125672"/>
            <a:ext cx="105283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\\carrhill\staff$\maspden\My Pictures\girls-can-vlog-lucy-locket-online-disaster.jp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1" y="4251890"/>
            <a:ext cx="1052195" cy="1509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8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</a:rPr>
              <a:t>Scholastic </a:t>
            </a:r>
            <a:r>
              <a:rPr lang="en-GB" b="1" dirty="0" smtClean="0">
                <a:solidFill>
                  <a:srgbClr val="0070C0"/>
                </a:solidFill>
              </a:rPr>
              <a:t>Book Fair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32124" y="1273175"/>
            <a:ext cx="9213850" cy="45180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Wednesday 25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 September –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    Wednesday 2</a:t>
            </a:r>
            <a:r>
              <a:rPr lang="en-GB" b="1" baseline="30000" dirty="0">
                <a:solidFill>
                  <a:srgbClr val="FF0000"/>
                </a:solidFill>
              </a:rPr>
              <a:t>nd</a:t>
            </a:r>
            <a:r>
              <a:rPr lang="en-GB" b="1" dirty="0">
                <a:solidFill>
                  <a:srgbClr val="FF0000"/>
                </a:solidFill>
              </a:rPr>
              <a:t> October 2019.</a:t>
            </a:r>
          </a:p>
          <a:p>
            <a:r>
              <a:rPr lang="en-GB" dirty="0"/>
              <a:t>In the HUB, there are trolleys of </a:t>
            </a:r>
          </a:p>
          <a:p>
            <a:pPr marL="0" indent="0">
              <a:buNone/>
            </a:pPr>
            <a:r>
              <a:rPr lang="en-GB" dirty="0"/>
              <a:t>    books to purchase.</a:t>
            </a:r>
          </a:p>
          <a:p>
            <a:r>
              <a:rPr lang="en-GB" dirty="0"/>
              <a:t>There are several ways to pay </a:t>
            </a:r>
          </a:p>
          <a:p>
            <a:pPr marL="0" indent="0">
              <a:buNone/>
            </a:pPr>
            <a:r>
              <a:rPr lang="en-GB" dirty="0"/>
              <a:t>    and details have been emailed</a:t>
            </a:r>
            <a:endParaRPr lang="en-GB" sz="2800" dirty="0" smtClean="0"/>
          </a:p>
        </p:txBody>
      </p:sp>
      <p:pic>
        <p:nvPicPr>
          <p:cNvPr id="28" name="Picture 2" descr="Image result for scholastic book fair  2019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54" y="1383358"/>
            <a:ext cx="5544616" cy="27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</a:rPr>
              <a:t>Accelerated Reader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32124" y="1273175"/>
            <a:ext cx="8041059" cy="4518025"/>
          </a:xfrm>
        </p:spPr>
        <p:txBody>
          <a:bodyPr>
            <a:normAutofit/>
          </a:bodyPr>
          <a:lstStyle/>
          <a:p>
            <a:r>
              <a:rPr lang="en-GB" dirty="0"/>
              <a:t>Accelerated Reader is a computer program that helps teachers manage and monitor children’s independent reading practice. </a:t>
            </a:r>
          </a:p>
          <a:p>
            <a:r>
              <a:rPr lang="en-GB" dirty="0"/>
              <a:t>Your child picks a book at their own level and reads it at their own pace. When finished, your child takes a short quiz on the computer.</a:t>
            </a:r>
          </a:p>
          <a:p>
            <a:r>
              <a:rPr lang="en-GB" dirty="0"/>
              <a:t>Students have one lesson each fortnight in the HUB library.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1284900"/>
            <a:ext cx="2047875" cy="2047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-190" t="3897" r="190" b="25960"/>
          <a:stretch/>
        </p:blipFill>
        <p:spPr>
          <a:xfrm>
            <a:off x="9107813" y="4067517"/>
            <a:ext cx="3084187" cy="16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</a:rPr>
              <a:t>Parents and Carers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32124" y="1273175"/>
            <a:ext cx="8041059" cy="4518025"/>
          </a:xfrm>
        </p:spPr>
        <p:txBody>
          <a:bodyPr>
            <a:normAutofit/>
          </a:bodyPr>
          <a:lstStyle/>
          <a:p>
            <a:r>
              <a:rPr lang="en-GB" dirty="0"/>
              <a:t>You can help to support your child by encouraging them  to read widely and regularly. </a:t>
            </a:r>
          </a:p>
          <a:p>
            <a:r>
              <a:rPr lang="en-GB" dirty="0"/>
              <a:t>Regular reading impacts on comprehension skills and writing skills as well as helping your child to become an independent learner.  </a:t>
            </a:r>
          </a:p>
          <a:p>
            <a:r>
              <a:rPr lang="en-GB" dirty="0"/>
              <a:t>Thank you for encouraging your child to complete such tasks regularly as on-going homework.</a:t>
            </a:r>
          </a:p>
          <a:p>
            <a:r>
              <a:rPr lang="en-GB" dirty="0"/>
              <a:t>A parent guide to Accelerated Reader is available for you to pick up at the end of the end of the evening.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1507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32124" y="1273175"/>
            <a:ext cx="7243391" cy="4518025"/>
          </a:xfrm>
        </p:spPr>
        <p:txBody>
          <a:bodyPr>
            <a:normAutofit/>
          </a:bodyPr>
          <a:lstStyle/>
          <a:p>
            <a:r>
              <a:rPr lang="en-GB" dirty="0"/>
              <a:t>Interventions include one to one or work within small groups.  These will usually be within their normal English lessons and they include both in-class support and withdrawal from lessons on a short term basis. The latter is usually done within timetabled library lessons.</a:t>
            </a:r>
          </a:p>
          <a:p>
            <a:r>
              <a:rPr lang="en-GB" dirty="0"/>
              <a:t>If other arrangements for more sustained intervention are needed, you will always be informed and regularly updated.</a:t>
            </a:r>
          </a:p>
          <a:p>
            <a:endParaRPr lang="en-GB" sz="2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385643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Image result for 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05" y="1140120"/>
            <a:ext cx="40481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0398" y="2699585"/>
            <a:ext cx="43799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</a:rPr>
              <a:t>Mathematics</a:t>
            </a:r>
            <a:endParaRPr lang="en-GB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Mathematics in Year 7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Algebra, number, ratio, geometry and statistics building on the work in year 6.</a:t>
            </a:r>
          </a:p>
          <a:p>
            <a:r>
              <a:rPr lang="en-GB" dirty="0"/>
              <a:t>Learn the skills to enable problem solving.</a:t>
            </a:r>
          </a:p>
          <a:p>
            <a:r>
              <a:rPr lang="en-GB" dirty="0"/>
              <a:t>Each fortnight, one lesson will be used for students to spend time preparing a revision sheet before completing a knowledge check.  </a:t>
            </a:r>
          </a:p>
          <a:p>
            <a:r>
              <a:rPr lang="en-GB" dirty="0"/>
              <a:t>Differentiated target classwork and homework will be given to students from these results.</a:t>
            </a:r>
          </a:p>
          <a:p>
            <a:r>
              <a:rPr lang="en-GB" dirty="0"/>
              <a:t>If a student still appears to have gaps in knowledge they will be asked to attend intervention at lunch or after school to catch them up immediately.</a:t>
            </a:r>
          </a:p>
          <a:p>
            <a:r>
              <a:rPr lang="en-GB" dirty="0"/>
              <a:t>The revision sheets will be returned to students each year before the relevant topic for revision.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7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How can parents/carers help?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Be positive</a:t>
            </a:r>
          </a:p>
          <a:p>
            <a:r>
              <a:rPr lang="en-GB" dirty="0"/>
              <a:t>Encourage your child to be positive</a:t>
            </a:r>
          </a:p>
          <a:p>
            <a:r>
              <a:rPr lang="en-GB" dirty="0"/>
              <a:t>Encourage your child to be resilient</a:t>
            </a:r>
          </a:p>
          <a:p>
            <a:r>
              <a:rPr lang="en-GB" dirty="0"/>
              <a:t>Encourage your child to ask for help </a:t>
            </a:r>
          </a:p>
          <a:p>
            <a:r>
              <a:rPr lang="en-GB" dirty="0"/>
              <a:t>Ensure your child has the correct equipment for lessons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502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Behaviour for Learning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94102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41648" y="1540682"/>
            <a:ext cx="5054352" cy="3623674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b="1" dirty="0">
                <a:latin typeface="+mn-lt"/>
              </a:rPr>
              <a:t>To help everyone in all classes to do well,</a:t>
            </a:r>
            <a:endParaRPr lang="en-GB" altLang="en-US" b="1" u="sng" dirty="0"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b="1" u="sng" dirty="0">
                <a:latin typeface="+mn-lt"/>
              </a:rPr>
              <a:t>everyone </a:t>
            </a:r>
            <a:r>
              <a:rPr lang="en-GB" altLang="en-US" b="1" dirty="0">
                <a:latin typeface="+mn-lt"/>
              </a:rPr>
              <a:t>at Carr Hill agrees to: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AutoNum type="arabicPeriod"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Always be </a:t>
            </a:r>
            <a:r>
              <a:rPr lang="en-US" altLang="en-US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don’t miss out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AutoNum type="arabicPeriod"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Always be </a:t>
            </a:r>
            <a:r>
              <a:rPr lang="en-US" altLang="en-US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PUNCTUAL</a:t>
            </a: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every minute counts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AutoNum type="arabicPeriod"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Always be </a:t>
            </a:r>
            <a:r>
              <a:rPr lang="en-US" altLang="en-US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always give 100%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AutoNum type="arabicPeriod"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Always be </a:t>
            </a:r>
            <a:r>
              <a:rPr lang="en-US" altLang="en-US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POLITE</a:t>
            </a: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treat others with respect and as you would want to be treated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AutoNum type="arabicPeriod"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Always be </a:t>
            </a:r>
            <a:r>
              <a:rPr lang="en-US" altLang="en-US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PROUD</a:t>
            </a: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of yourself, your uniform, your year group and your school</a:t>
            </a:r>
          </a:p>
          <a:p>
            <a:pPr>
              <a:spcBef>
                <a:spcPct val="20000"/>
              </a:spcBef>
              <a:buFont typeface="Tahoma" panose="020B0604030504040204" pitchFamily="34" charset="0"/>
              <a:buAutoNum type="arabicPeriod"/>
            </a:pP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Always be </a:t>
            </a:r>
            <a:r>
              <a:rPr lang="en-US" altLang="en-US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en-US" alt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to listen, to cooperate and to learn</a:t>
            </a:r>
          </a:p>
        </p:txBody>
      </p:sp>
      <p:graphicFrame>
        <p:nvGraphicFramePr>
          <p:cNvPr id="10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133012"/>
              </p:ext>
            </p:extLst>
          </p:nvPr>
        </p:nvGraphicFramePr>
        <p:xfrm>
          <a:off x="6686030" y="1540682"/>
          <a:ext cx="4896370" cy="3623674"/>
        </p:xfrm>
        <a:graphic>
          <a:graphicData uri="http://schemas.openxmlformats.org/drawingml/2006/table">
            <a:tbl>
              <a:tblPr/>
              <a:tblGrid>
                <a:gridCol w="1203502"/>
                <a:gridCol w="1208544"/>
                <a:gridCol w="1201822"/>
                <a:gridCol w="1282502"/>
              </a:tblGrid>
              <a:tr h="542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Rewards</a:t>
                      </a:r>
                    </a:p>
                  </a:txBody>
                  <a:tcPr marL="91436" marR="91436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class process</a:t>
                      </a: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School Levels</a:t>
                      </a: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Exclusion </a:t>
                      </a:r>
                      <a:r>
                        <a:rPr kumimoji="0" lang="en-GB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</a:t>
                      </a: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Classroom Merits</a:t>
                      </a: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Merits </a:t>
                      </a: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all </a:t>
                      </a: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Student – recognises all.</a:t>
                      </a: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Prize draws.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Badges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Collect</a:t>
                      </a: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Contact with home</a:t>
                      </a: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Classroom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stage </a:t>
                      </a: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response</a:t>
                      </a: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Time-Out system</a:t>
                      </a: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Detention System</a:t>
                      </a: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Students </a:t>
                      </a: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 tracked and parents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kept informed.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Each level triggers a pack of support and intervention.</a:t>
                      </a:r>
                      <a:endParaRPr kumimoji="0" lang="en-GB" altLang="x-non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 </a:t>
                      </a: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 stations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Middle Leaders/ SLT Supervise</a:t>
                      </a: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Response to repeat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Time-Out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Tied to ‘on-call’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system.</a:t>
                      </a:r>
                    </a:p>
                  </a:txBody>
                  <a:tcPr marL="91436" marR="9143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76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0070C0"/>
                </a:solidFill>
              </a:rPr>
              <a:t>Reminders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dirty="0" smtClean="0"/>
              <a:t>On your desks should be: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 smtClean="0"/>
              <a:t>Your pens: </a:t>
            </a:r>
            <a:r>
              <a:rPr lang="en-GB" sz="3000" dirty="0" smtClean="0">
                <a:solidFill>
                  <a:srgbClr val="0070C0"/>
                </a:solidFill>
              </a:rPr>
              <a:t>Blue</a:t>
            </a:r>
            <a:r>
              <a:rPr lang="en-GB" sz="3000" dirty="0" smtClean="0"/>
              <a:t>/Black, </a:t>
            </a:r>
            <a:r>
              <a:rPr lang="en-GB" sz="3000" dirty="0" smtClean="0">
                <a:solidFill>
                  <a:srgbClr val="FF0000"/>
                </a:solidFill>
              </a:rPr>
              <a:t>Red</a:t>
            </a:r>
            <a:r>
              <a:rPr lang="en-GB" sz="3000" dirty="0" smtClean="0"/>
              <a:t> and </a:t>
            </a:r>
            <a:r>
              <a:rPr lang="en-GB" sz="3000" dirty="0" smtClean="0">
                <a:solidFill>
                  <a:srgbClr val="7030A0"/>
                </a:solidFill>
              </a:rPr>
              <a:t>Purple.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 smtClean="0"/>
              <a:t>Maths Book.	          Planner.             Calculator.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 smtClean="0"/>
              <a:t>Geometry Equipment: Ruler, Compass and Protractor.</a:t>
            </a:r>
            <a:endParaRPr lang="en-GB" sz="3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57949" y="278201"/>
            <a:ext cx="3672408" cy="130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 smtClean="0"/>
              <a:t>We recommend you back your maths book</a:t>
            </a:r>
            <a:endParaRPr lang="en-GB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514" y="1276261"/>
            <a:ext cx="1270958" cy="1336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685">
            <a:off x="7387934" y="3877226"/>
            <a:ext cx="1653292" cy="13173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47743">
            <a:off x="9241895" y="3540406"/>
            <a:ext cx="2205154" cy="731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6319" y="392757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At the start of each lesson:</a:t>
            </a:r>
          </a:p>
          <a:p>
            <a:r>
              <a:rPr lang="en-GB" sz="2800" dirty="0"/>
              <a:t>Rule off from the previous lesson.</a:t>
            </a:r>
          </a:p>
          <a:p>
            <a:r>
              <a:rPr lang="en-GB" sz="2800" dirty="0"/>
              <a:t>Always write ‘cwk’ and the date and underline both.</a:t>
            </a:r>
          </a:p>
        </p:txBody>
      </p:sp>
    </p:spTree>
    <p:extLst>
      <p:ext uri="{BB962C8B-B14F-4D97-AF65-F5344CB8AC3E}">
        <p14:creationId xmlns:p14="http://schemas.microsoft.com/office/powerpoint/2010/main" val="12877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What is Mathswatch?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dirty="0" smtClean="0"/>
              <a:t>.</a:t>
            </a:r>
            <a:endParaRPr lang="en-GB" sz="3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9313" t="8000" r="10625" b="9051"/>
          <a:stretch/>
        </p:blipFill>
        <p:spPr>
          <a:xfrm>
            <a:off x="2045762" y="1106032"/>
            <a:ext cx="7554243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15600" cy="1325563"/>
          </a:xfrm>
        </p:spPr>
        <p:txBody>
          <a:bodyPr/>
          <a:lstStyle/>
          <a:p>
            <a:r>
              <a:rPr lang="en-GB" b="1" u="sng" dirty="0">
                <a:solidFill>
                  <a:srgbClr val="0070C0"/>
                </a:solidFill>
              </a:rPr>
              <a:t>Mathswatch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000" dirty="0" smtClean="0"/>
              <a:t>.</a:t>
            </a:r>
            <a:endParaRPr lang="en-GB" sz="3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78815" y="1184318"/>
            <a:ext cx="9144000" cy="464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all students, you need to log on to </a:t>
            </a:r>
            <a:r>
              <a:rPr lang="en-GB" b="1" dirty="0" smtClean="0"/>
              <a:t>vle.mathswatch.com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-316976" y="1786199"/>
            <a:ext cx="9144000" cy="131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00B0F0"/>
                </a:solidFill>
              </a:rPr>
              <a:t>   Login details for Isaac Newton would be:</a:t>
            </a:r>
          </a:p>
          <a:p>
            <a:r>
              <a:rPr lang="en-GB" sz="2800" dirty="0" smtClean="0">
                <a:solidFill>
                  <a:srgbClr val="00B0F0"/>
                </a:solidFill>
              </a:rPr>
              <a:t>User </a:t>
            </a:r>
            <a:r>
              <a:rPr lang="en-GB" sz="2800" dirty="0">
                <a:solidFill>
                  <a:srgbClr val="00B0F0"/>
                </a:solidFill>
              </a:rPr>
              <a:t>name: </a:t>
            </a:r>
            <a:r>
              <a:rPr lang="en-GB" sz="2800" b="1" dirty="0" smtClean="0"/>
              <a:t>inewton@carrhill</a:t>
            </a:r>
          </a:p>
          <a:p>
            <a:pPr algn="l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151550" y="2274945"/>
            <a:ext cx="9144000" cy="46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7030A0"/>
                </a:solidFill>
              </a:rPr>
              <a:t>The password is </a:t>
            </a:r>
            <a:r>
              <a:rPr lang="en-GB" sz="2800" b="1" dirty="0" smtClean="0">
                <a:solidFill>
                  <a:srgbClr val="7030A0"/>
                </a:solidFill>
              </a:rPr>
              <a:t>numbers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9297" t="6920" r="10293" b="6272"/>
          <a:stretch/>
        </p:blipFill>
        <p:spPr>
          <a:xfrm>
            <a:off x="1234382" y="2688515"/>
            <a:ext cx="4495209" cy="3043722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5661751" y="2710460"/>
            <a:ext cx="4137211" cy="46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B31D81"/>
                </a:solidFill>
              </a:rPr>
              <a:t>Click video</a:t>
            </a:r>
            <a:endParaRPr lang="en-GB" b="1" dirty="0">
              <a:solidFill>
                <a:srgbClr val="B31D8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85285" y="1758459"/>
            <a:ext cx="4137211" cy="46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B31D81"/>
                </a:solidFill>
              </a:rPr>
              <a:t>To watch a video:</a:t>
            </a:r>
            <a:endParaRPr lang="en-GB" sz="2800" b="1" dirty="0">
              <a:solidFill>
                <a:srgbClr val="B31D8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08776" y="2895918"/>
            <a:ext cx="2627045" cy="8619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What support is available?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2" name="Rectangle 1"/>
          <p:cNvSpPr/>
          <p:nvPr/>
        </p:nvSpPr>
        <p:spPr>
          <a:xfrm>
            <a:off x="786319" y="1417638"/>
            <a:ext cx="98265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Their classroom teacher (at the appropriate time).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Tuesday and Thursday lunchtime room 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The Maths office.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Their mentor.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Web based resources.</a:t>
            </a:r>
          </a:p>
        </p:txBody>
      </p:sp>
    </p:spTree>
    <p:extLst>
      <p:ext uri="{BB962C8B-B14F-4D97-AF65-F5344CB8AC3E}">
        <p14:creationId xmlns:p14="http://schemas.microsoft.com/office/powerpoint/2010/main" val="14012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Extra-Curricular Activities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2" name="Rectangle 1"/>
          <p:cNvSpPr/>
          <p:nvPr/>
        </p:nvSpPr>
        <p:spPr>
          <a:xfrm>
            <a:off x="786319" y="1417638"/>
            <a:ext cx="982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Maths Club (Wednesday Lunch Time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4640"/>
          <a:stretch/>
        </p:blipFill>
        <p:spPr>
          <a:xfrm>
            <a:off x="7765976" y="2348880"/>
            <a:ext cx="2685678" cy="15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Revision Guides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2147">
            <a:off x="2279576" y="2132856"/>
            <a:ext cx="146685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4895">
            <a:off x="3498980" y="2072336"/>
            <a:ext cx="1438275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24038">
            <a:off x="6600056" y="1983082"/>
            <a:ext cx="1457325" cy="2038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9899">
            <a:off x="7776241" y="1989511"/>
            <a:ext cx="14478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15600" cy="1325563"/>
          </a:xfrm>
        </p:spPr>
        <p:txBody>
          <a:bodyPr/>
          <a:lstStyle/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2147">
            <a:off x="2279576" y="2132856"/>
            <a:ext cx="1466850" cy="20574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416" y="1396574"/>
            <a:ext cx="4048125" cy="41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887541" y="2636912"/>
            <a:ext cx="7824192" cy="130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0070C0"/>
                </a:solidFill>
              </a:rPr>
              <a:t>Science</a:t>
            </a:r>
            <a:br>
              <a:rPr lang="en-GB" sz="6000" b="1" dirty="0" smtClean="0">
                <a:solidFill>
                  <a:srgbClr val="0070C0"/>
                </a:solidFill>
              </a:rPr>
            </a:br>
            <a:r>
              <a:rPr lang="en-GB" sz="6000" dirty="0" smtClean="0"/>
              <a:t>	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86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Year 7 Structure: the 10 Big Ideas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2134" y="1508124"/>
            <a:ext cx="10898317" cy="37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Year 7 students: </a:t>
            </a:r>
            <a:endParaRPr lang="en-GB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according to their Maths and English KS2 grades because Science needs both of these skills.</a:t>
            </a:r>
          </a:p>
          <a:p>
            <a:r>
              <a:rPr lang="en-GB" dirty="0"/>
              <a:t>Take long assessments and AWL’s in topics to enable them to revise more content each time and develop revision techniques.</a:t>
            </a:r>
          </a:p>
          <a:p>
            <a:r>
              <a:rPr lang="en-GB" dirty="0"/>
              <a:t>Will also undertake an examination towards the end of the year. </a:t>
            </a:r>
          </a:p>
          <a:p>
            <a:r>
              <a:rPr lang="en-GB" dirty="0"/>
              <a:t>Will develop Scientific skills and learn how to think in a Scientific way- Independent research, Investigation, “trial and error”. </a:t>
            </a:r>
          </a:p>
          <a:p>
            <a:r>
              <a:rPr lang="en-GB" dirty="0"/>
              <a:t>Will learn from their mistakes and develop resilience.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3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/>
            </a:r>
            <a:br>
              <a:rPr lang="en-GB" altLang="en-US" b="1" dirty="0" smtClean="0">
                <a:solidFill>
                  <a:srgbClr val="0070C0"/>
                </a:solidFill>
              </a:rPr>
            </a:br>
            <a:r>
              <a:rPr lang="en-GB" altLang="en-US" b="1" dirty="0" smtClean="0">
                <a:solidFill>
                  <a:srgbClr val="0070C0"/>
                </a:solidFill>
              </a:rPr>
              <a:t>In </a:t>
            </a:r>
            <a:r>
              <a:rPr lang="en-GB" altLang="en-US" b="1" dirty="0">
                <a:solidFill>
                  <a:srgbClr val="0070C0"/>
                </a:solidFill>
              </a:rPr>
              <a:t>Science lessons students will: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practical work where possible.</a:t>
            </a:r>
          </a:p>
          <a:p>
            <a:r>
              <a:rPr lang="en-GB" dirty="0"/>
              <a:t>Extend and develop Maths skills so will need a calculator.</a:t>
            </a:r>
          </a:p>
          <a:p>
            <a:r>
              <a:rPr lang="en-GB" dirty="0"/>
              <a:t>Meet new words that they will have to remember the meanings of that are Science specific and use the </a:t>
            </a:r>
            <a:r>
              <a:rPr lang="en-GB" dirty="0" smtClean="0"/>
              <a:t>words </a:t>
            </a:r>
            <a:r>
              <a:rPr lang="en-GB" dirty="0"/>
              <a:t>from the Academic Word List that they need to understand for all subjects.</a:t>
            </a:r>
          </a:p>
          <a:p>
            <a:r>
              <a:rPr lang="en-GB" dirty="0"/>
              <a:t>Explore the 10 Big ideas about Science through investigation and research.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7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502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Whole School Conduct Levels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76695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90058"/>
              </p:ext>
            </p:extLst>
          </p:nvPr>
        </p:nvGraphicFramePr>
        <p:xfrm>
          <a:off x="270792" y="1104848"/>
          <a:ext cx="11650416" cy="462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55"/>
                <a:gridCol w="2181172"/>
                <a:gridCol w="7813089"/>
              </a:tblGrid>
              <a:tr h="24648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Level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4974" marR="64974" marT="32483" marB="3248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Trigger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4974" marR="64974" marT="32483" marB="32483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Consequence</a:t>
                      </a:r>
                      <a:endParaRPr lang="en-US" sz="13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4974" marR="64974" marT="32483" marB="32483"/>
                </a:tc>
              </a:tr>
              <a:tr h="673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behaviour demerits in a half term and/ or 4 detentions.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Mentor Intervention – 2 Day Internal Exclusion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Targets set for 6 weeks and if met brought back down a level. (Assessment made through pupil passport). Parental contact must be made. Optional use of Target Card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</a:tr>
              <a:tr h="861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behaviour demerits in a half term and/ or 8 detentions.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days Internal Exclusion and parents called in for meeting with Year Leader/ Mentor.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Targets set for 6 weeks and if met brought back down a level. (Assessment made through pupil passport).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Leader writes a behaviour contract.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Use of Target Card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</a:tr>
              <a:tr h="87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behaviour demerits in a half term and/ or 12 detentions.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Days Internal Exclusion and parents called in for meeting with Year Leader.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Targets set for 6 weeks and if met brought back down a level. (Assessment made through pupil passport).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Leader initiates and manages Behaviour for Learning Plan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Use of Target Card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</a:tr>
              <a:tr h="86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behaviour demerits in a half term and/ or 16 detentions.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days in Exclusion Room and parents called in for meeting with the Year Leader and Assistant Headteacher.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Targets set for 6 weeks and if met brought back down a level. (Assessment made through pupil passport).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Leader to initiate Pastoral Support Plan (PSP) PSP to be managed by Assistant Headteacher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Use of Target Card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</a:tr>
              <a:tr h="673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behaviour demerits in a half term and/ or 20 detentions.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Respite Placement sought and parents called in for meeting with Headteacher. Targets set for 6 weeks and if met brought back down a level. (Assessment made through pupil passport). 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Headteacher to revise Pastoral Support Plan</a:t>
                      </a:r>
                      <a:endParaRPr lang="en-GB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32383" marB="323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723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7" y="471473"/>
            <a:ext cx="7562850" cy="49149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/>
          <a:srcRect l="28521" t="41521" r="46900" b="40041"/>
          <a:stretch/>
        </p:blipFill>
        <p:spPr bwMode="auto">
          <a:xfrm>
            <a:off x="8112224" y="1052736"/>
            <a:ext cx="3876040" cy="1421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11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1658" t="21218" r="3860" b="47948"/>
          <a:stretch/>
        </p:blipFill>
        <p:spPr bwMode="auto">
          <a:xfrm>
            <a:off x="854805" y="950026"/>
            <a:ext cx="10128447" cy="2400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3533371"/>
            <a:ext cx="3804359" cy="2203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151" y="3415415"/>
            <a:ext cx="3622704" cy="2393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00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Enrichment Activities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Faraday Challenge</a:t>
            </a:r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STEM clubs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2132856"/>
            <a:ext cx="4212468" cy="2808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2132856"/>
            <a:ext cx="42124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9" t="23274" r="34966" b="19809"/>
          <a:stretch/>
        </p:blipFill>
        <p:spPr bwMode="auto">
          <a:xfrm>
            <a:off x="160338" y="130175"/>
            <a:ext cx="2972862" cy="4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844925" y="1762125"/>
            <a:ext cx="7839075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5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Behaviour For Learning </a:t>
            </a:r>
          </a:p>
          <a:p>
            <a:pPr eaLnBrk="1" hangingPunct="1"/>
            <a:r>
              <a:rPr lang="en-GB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	 </a:t>
            </a:r>
          </a:p>
          <a:p>
            <a:pPr eaLnBrk="1" hangingPunct="1"/>
            <a:r>
              <a:rPr lang="en-GB" altLang="en-US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Adam Penney</a:t>
            </a:r>
          </a:p>
          <a:p>
            <a:pPr eaLnBrk="1" hangingPunct="1"/>
            <a:r>
              <a:rPr lang="en-GB" altLang="en-US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Head of Year 7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79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38" y="361156"/>
            <a:ext cx="10515600" cy="1325563"/>
          </a:xfrm>
        </p:spPr>
        <p:txBody>
          <a:bodyPr/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Expectations: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9" t="23274" r="34966" b="19557"/>
          <a:stretch/>
        </p:blipFill>
        <p:spPr bwMode="auto">
          <a:xfrm>
            <a:off x="4492625" y="318275"/>
            <a:ext cx="3206750" cy="53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9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5400" b="1" dirty="0">
                <a:solidFill>
                  <a:srgbClr val="0070C0"/>
                </a:solidFill>
              </a:rPr>
              <a:t>Reward </a:t>
            </a:r>
            <a:r>
              <a:rPr lang="en-GB" altLang="en-US" sz="5400" b="1" dirty="0" smtClean="0">
                <a:solidFill>
                  <a:srgbClr val="0070C0"/>
                </a:solidFill>
              </a:rPr>
              <a:t>Systems</a:t>
            </a:r>
            <a:r>
              <a:rPr lang="en-GB" sz="5400" b="1" dirty="0" smtClean="0">
                <a:solidFill>
                  <a:srgbClr val="0070C0"/>
                </a:solidFill>
              </a:rPr>
              <a:t>: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 algn="just">
              <a:spcBef>
                <a:spcPts val="0"/>
              </a:spcBef>
              <a:defRPr/>
            </a:pPr>
            <a:r>
              <a:rPr lang="en-GB" altLang="en-US" dirty="0">
                <a:cs typeface="Times New Roman" panose="02020603050405020304" pitchFamily="18" charset="0"/>
              </a:rPr>
              <a:t>Merits - these are issued on a daily basis to recognise achievement across the school and are recorded on SIMs.</a:t>
            </a:r>
          </a:p>
          <a:p>
            <a:pPr marL="800100" lvl="1" indent="-342900" algn="just">
              <a:spcBef>
                <a:spcPts val="0"/>
              </a:spcBef>
              <a:defRPr/>
            </a:pPr>
            <a:r>
              <a:rPr lang="en-GB" altLang="en-US" dirty="0">
                <a:cs typeface="Times New Roman" panose="02020603050405020304" pitchFamily="18" charset="0"/>
              </a:rPr>
              <a:t>On a half termly basis student merits will be counted and recognised through Year Group Celebration Assemblies.</a:t>
            </a:r>
          </a:p>
          <a:p>
            <a:pPr marL="800100" lvl="1" indent="-342900" algn="just">
              <a:spcBef>
                <a:spcPts val="0"/>
              </a:spcBef>
              <a:defRPr/>
            </a:pPr>
            <a:r>
              <a:rPr lang="en-GB" altLang="en-US" dirty="0">
                <a:cs typeface="Times New Roman" panose="02020603050405020304" pitchFamily="18" charset="0"/>
              </a:rPr>
              <a:t>Faculty rewards – positive text messages, praise post cards, telephone calls, verbal praise.</a:t>
            </a:r>
          </a:p>
          <a:p>
            <a:pPr marL="800100" lvl="1" indent="-342900" algn="just">
              <a:spcBef>
                <a:spcPts val="0"/>
              </a:spcBef>
              <a:defRPr/>
            </a:pPr>
            <a:r>
              <a:rPr lang="en-GB" altLang="en-US" dirty="0">
                <a:cs typeface="Times New Roman" panose="02020603050405020304" pitchFamily="18" charset="0"/>
              </a:rPr>
              <a:t>6 ‘P’ Card, which reflects our code of conduct and recognises achievement and behaviour out of the classroom.</a:t>
            </a:r>
          </a:p>
          <a:p>
            <a:pPr marL="800100" lvl="1" indent="-342900" algn="just">
              <a:spcBef>
                <a:spcPts val="0"/>
              </a:spcBef>
              <a:defRPr/>
            </a:pPr>
            <a:r>
              <a:rPr lang="en-GB" altLang="en-US" dirty="0">
                <a:cs typeface="Times New Roman" panose="02020603050405020304" pitchFamily="18" charset="0"/>
              </a:rPr>
              <a:t>End of year Celebration Events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3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5400" b="1" dirty="0">
                <a:solidFill>
                  <a:srgbClr val="0070C0"/>
                </a:solidFill>
              </a:rPr>
              <a:t>6 – P Card: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41763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1270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1800" b="1" i="1" dirty="0"/>
              <a:t>6 P Card – Achievement and conduct out of the class</a:t>
            </a:r>
            <a:endParaRPr lang="en-GB" altLang="en-US" sz="1800" dirty="0"/>
          </a:p>
          <a:p>
            <a:pPr marL="1270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1800" dirty="0"/>
              <a:t>Each student begins each half term with 10 merits recorded on their ‘</a:t>
            </a:r>
            <a:r>
              <a:rPr lang="en-GB" altLang="en-US" sz="1800" i="1" dirty="0"/>
              <a:t>P Card’. </a:t>
            </a:r>
            <a:r>
              <a:rPr lang="en-GB" altLang="en-US" sz="1800" dirty="0"/>
              <a:t>At the end of a half term these merits will be transferred a students behaviour record and will count towards yearly totals.</a:t>
            </a:r>
          </a:p>
          <a:p>
            <a:pPr marL="1270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800" dirty="0"/>
          </a:p>
          <a:p>
            <a:pPr marL="1270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1800" dirty="0"/>
              <a:t>These Merits will be entered into a prize draw each half-term, 1 merit = 1 entry.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800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1800" dirty="0"/>
              <a:t>There will be 2 draws– one for those who have maintained 10 merits and one for those with 6-9 merits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1800" dirty="0"/>
              <a:t>Opportunities will be given to students to earn additional merits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1800" dirty="0"/>
              <a:t>Each half term certificates will be awarded to students based on the number of merits earned on their P Card.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altLang="en-US" sz="1800" dirty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1800" dirty="0"/>
              <a:t>Merits can be earned by getting  involved in activities, and by enhancing the life of the school.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800" dirty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1800" dirty="0"/>
              <a:t>Merits be can lost for failing to adhere to our code of conduct outside of the classroom.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800" dirty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1800" dirty="0"/>
              <a:t>There is an expectation that all students will have their card on their person at all times. Failure will result in Detention.</a:t>
            </a:r>
            <a:endParaRPr lang="en-GB" altLang="en-US" sz="12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51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11" y="591441"/>
            <a:ext cx="10515600" cy="1325563"/>
          </a:xfrm>
        </p:spPr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Starting Lessons off positively: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GB" b="1" dirty="0">
                <a:latin typeface="Century Gothic" panose="020B0502020202020204" pitchFamily="34" charset="0"/>
              </a:rPr>
              <a:t>In classrooms students must:</a:t>
            </a:r>
          </a:p>
          <a:p>
            <a:pPr>
              <a:spcBef>
                <a:spcPts val="0"/>
              </a:spcBef>
              <a:defRPr/>
            </a:pPr>
            <a:endParaRPr lang="en-GB" b="1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0"/>
              </a:spcBef>
              <a:defRPr/>
            </a:pPr>
            <a:r>
              <a:rPr lang="en-GB" b="1" dirty="0">
                <a:latin typeface="Century Gothic" panose="020B0502020202020204" pitchFamily="34" charset="0"/>
              </a:rPr>
              <a:t>Enter quietly when instructed to do so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GB" b="1" dirty="0">
                <a:latin typeface="Century Gothic" panose="020B0502020202020204" pitchFamily="34" charset="0"/>
              </a:rPr>
              <a:t>Stand in silence behind chairs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GB" b="1" dirty="0">
                <a:latin typeface="Century Gothic" panose="020B0502020202020204" pitchFamily="34" charset="0"/>
              </a:rPr>
              <a:t>Wait for the teachers instructions</a:t>
            </a:r>
          </a:p>
          <a:p>
            <a:pPr marL="457200" indent="-457200">
              <a:spcBef>
                <a:spcPts val="0"/>
              </a:spcBef>
              <a:defRPr/>
            </a:pPr>
            <a:r>
              <a:rPr lang="en-GB" b="1" dirty="0">
                <a:latin typeface="Century Gothic" panose="020B0502020202020204" pitchFamily="34" charset="0"/>
              </a:rPr>
              <a:t>When asked, ensure that they have out all their equipment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9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50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9" t="23274" r="34966" b="20084"/>
          <a:stretch/>
        </p:blipFill>
        <p:spPr bwMode="auto">
          <a:xfrm>
            <a:off x="160337" y="130175"/>
            <a:ext cx="3202823" cy="53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76613" y="765175"/>
            <a:ext cx="863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70C0"/>
                </a:solidFill>
              </a:rPr>
              <a:t>Consequences of not following instructions</a:t>
            </a:r>
            <a:r>
              <a:rPr lang="en-GB" alt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9879" y="1260553"/>
            <a:ext cx="76524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Lesson Time: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Stage 1 - Formal Warning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Stage 2 – Demerit &amp; Move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Stage 3 – Time Out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Break/Lunch: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Detentions by Faculty or pastoral staff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After school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Pastoral Head detentions (Thursday till 3.50pm)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Serious Defiance detentions (Tuesday – Friday till 4.10pm)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Headteacher’s Detention (Friday till 4.30pm)</a:t>
            </a:r>
          </a:p>
          <a:p>
            <a:pPr>
              <a:defRPr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dirty="0">
                <a:latin typeface="Century Gothic" panose="020B0502020202020204" pitchFamily="34" charset="0"/>
              </a:rPr>
              <a:t>Exclusion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Internal exclusion from 8.55am till 4pm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entury Gothic" panose="020B0502020202020204" pitchFamily="34" charset="0"/>
              </a:rPr>
              <a:t>Fixed term exclusion out of school</a:t>
            </a:r>
          </a:p>
        </p:txBody>
      </p:sp>
    </p:spTree>
    <p:extLst>
      <p:ext uri="{BB962C8B-B14F-4D97-AF65-F5344CB8AC3E}">
        <p14:creationId xmlns:p14="http://schemas.microsoft.com/office/powerpoint/2010/main" val="29304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50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664510" y="1447800"/>
            <a:ext cx="90661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</a:rPr>
              <a:t>We want to all students to have access to a happy and safe learning environment where they can thrive to achieve great success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1436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b="1" dirty="0">
                <a:solidFill>
                  <a:srgbClr val="0070C0"/>
                </a:solidFill>
              </a:rPr>
              <a:t>Progress and Homework</a:t>
            </a:r>
            <a:r>
              <a:rPr lang="en-GB" sz="9600" dirty="0"/>
              <a:t/>
            </a:r>
            <a:br>
              <a:rPr lang="en-GB" sz="9600" dirty="0"/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Miss A Jordinson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Deputy Head teacher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0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53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50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764704"/>
            <a:ext cx="4896544" cy="489654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405655" y="1489212"/>
            <a:ext cx="4176745" cy="352839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>
                <a:solidFill>
                  <a:srgbClr val="0070C0"/>
                </a:solidFill>
              </a:rPr>
              <a:t>Learning at Carr Hill</a:t>
            </a:r>
            <a:br>
              <a:rPr lang="en-GB" sz="6000" dirty="0" smtClean="0">
                <a:solidFill>
                  <a:srgbClr val="0070C0"/>
                </a:solidFill>
              </a:rPr>
            </a:br>
            <a:r>
              <a:rPr lang="en-GB" sz="6000" dirty="0" smtClean="0">
                <a:solidFill>
                  <a:srgbClr val="0070C0"/>
                </a:solidFill>
              </a:rPr>
              <a:t/>
            </a:r>
            <a:br>
              <a:rPr lang="en-GB" sz="6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Mr D Morton</a:t>
            </a:r>
            <a:r>
              <a:rPr lang="en-GB" sz="2200" dirty="0" smtClean="0">
                <a:solidFill>
                  <a:srgbClr val="0070C0"/>
                </a:solidFill>
              </a:rPr>
              <a:t/>
            </a:r>
            <a:br>
              <a:rPr lang="en-GB" sz="2200" dirty="0" smtClean="0">
                <a:solidFill>
                  <a:srgbClr val="0070C0"/>
                </a:solidFill>
              </a:rPr>
            </a:br>
            <a:r>
              <a:rPr lang="en-GB" sz="2200" dirty="0" smtClean="0">
                <a:solidFill>
                  <a:srgbClr val="0070C0"/>
                </a:solidFill>
              </a:rPr>
              <a:t>Assistant Head for Teaching &amp; Learning</a:t>
            </a:r>
            <a:endParaRPr lang="en-GB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50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38865" y="986464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70C0"/>
                </a:solidFill>
              </a:rPr>
              <a:t>Our Focus                           Your Aim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4568" y="2371258"/>
            <a:ext cx="2341352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Modelling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63652" y="3593038"/>
            <a:ext cx="1584176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Effective Feedback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65224" y="4653136"/>
            <a:ext cx="158417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Literacy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7408" y="2371258"/>
            <a:ext cx="1872208" cy="18158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Knowing more &amp; learning more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2315817"/>
            <a:ext cx="4521848" cy="30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mage result for pink highlighter 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98" y="2327441"/>
            <a:ext cx="4289515" cy="34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50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2" y="-1737"/>
            <a:ext cx="4350261" cy="57286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318" y="1434023"/>
            <a:ext cx="2505075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23460" y="910951"/>
            <a:ext cx="2195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8945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66427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50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6319" y="1624152"/>
            <a:ext cx="892899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600200"/>
            <a:ext cx="5384800" cy="384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197600" y="1600201"/>
            <a:ext cx="5384800" cy="3845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12800" y="2217678"/>
            <a:ext cx="103632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0070C0"/>
                </a:solidFill>
              </a:rPr>
              <a:t>Thank you for coming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1917160" y="3248674"/>
            <a:ext cx="8731696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Don’t forget that this presentation will be available on the school website from 1pm tomorrow.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5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b="1" dirty="0" smtClean="0">
                <a:solidFill>
                  <a:srgbClr val="0070C0"/>
                </a:solidFill>
              </a:rPr>
              <a:t>Targets </a:t>
            </a:r>
            <a:r>
              <a:rPr lang="en-GB" sz="4000" b="1" dirty="0">
                <a:solidFill>
                  <a:srgbClr val="0070C0"/>
                </a:solidFill>
              </a:rPr>
              <a:t>and keeping track of progress</a:t>
            </a:r>
            <a:r>
              <a:rPr lang="en-GB" sz="9600" dirty="0"/>
              <a:t/>
            </a:r>
            <a:br>
              <a:rPr lang="en-GB" sz="9600" dirty="0"/>
            </a:b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25734"/>
              </p:ext>
            </p:extLst>
          </p:nvPr>
        </p:nvGraphicFramePr>
        <p:xfrm>
          <a:off x="2474053" y="1766902"/>
          <a:ext cx="7377275" cy="3491174"/>
        </p:xfrm>
        <a:graphic>
          <a:graphicData uri="http://schemas.openxmlformats.org/drawingml/2006/table">
            <a:tbl>
              <a:tblPr firstRow="1" firstCol="1" bandRow="1"/>
              <a:tblGrid>
                <a:gridCol w="2458798"/>
                <a:gridCol w="2458798"/>
                <a:gridCol w="2459679"/>
              </a:tblGrid>
              <a:tr h="731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KS2 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</a:t>
                      </a: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year 11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PATHWAY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Scaled Score (Reading / Maths)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112-120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BOOST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109-111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106-108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101-105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97-100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94-96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92-93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7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80-91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03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900" b="1" dirty="0">
                <a:solidFill>
                  <a:srgbClr val="0070C0"/>
                </a:solidFill>
              </a:rPr>
              <a:t>Reports</a:t>
            </a:r>
            <a:r>
              <a:rPr lang="en-GB" sz="12800" b="1" dirty="0">
                <a:solidFill>
                  <a:srgbClr val="0070C0"/>
                </a:solidFill>
              </a:rPr>
              <a:t/>
            </a:r>
            <a:br>
              <a:rPr lang="en-GB" sz="12800" b="1" dirty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reports per year, one in December and one at the end of the year.</a:t>
            </a:r>
          </a:p>
          <a:p>
            <a:r>
              <a:rPr lang="en-GB" dirty="0"/>
              <a:t>The report will include information on their level of effort in each subject and whether or not they are making expected progress in their subject</a:t>
            </a:r>
          </a:p>
          <a:p>
            <a:r>
              <a:rPr lang="en-GB" dirty="0"/>
              <a:t> Parents evening for year 7 is April 30</a:t>
            </a:r>
            <a:r>
              <a:rPr lang="en-GB" baseline="30000" dirty="0"/>
              <a:t>th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6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90688"/>
            <a:ext cx="10515600" cy="43513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908720"/>
            <a:ext cx="6408712" cy="4414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00256" y="242088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£15 contribution for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Online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Cash at the finance office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27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800" b="1" dirty="0">
                <a:solidFill>
                  <a:srgbClr val="0070C0"/>
                </a:solidFill>
              </a:rPr>
              <a:t>Homework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Encourages good habits of independent learning and private study.</a:t>
            </a:r>
          </a:p>
          <a:p>
            <a:r>
              <a:rPr lang="en-GB" dirty="0"/>
              <a:t>Allow students to prepare for class.</a:t>
            </a:r>
          </a:p>
          <a:p>
            <a:r>
              <a:rPr lang="en-GB" dirty="0"/>
              <a:t>Allows students to demonstrate application of knowledge, understanding and skills. </a:t>
            </a:r>
          </a:p>
          <a:p>
            <a:r>
              <a:rPr lang="en-GB" dirty="0"/>
              <a:t>Encourages parental involvement.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57" y="37954"/>
            <a:ext cx="4461643" cy="8100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 Pursuit of Excellence                Proud to Belong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9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4251</Words>
  <Application>Microsoft Office PowerPoint</Application>
  <PresentationFormat>Widescreen</PresentationFormat>
  <Paragraphs>1338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Symbol</vt:lpstr>
      <vt:lpstr>Tahoma</vt:lpstr>
      <vt:lpstr>Times New Roman</vt:lpstr>
      <vt:lpstr>Office Theme</vt:lpstr>
      <vt:lpstr>Thanks for Joining Us</vt:lpstr>
      <vt:lpstr>Praise and rewards</vt:lpstr>
      <vt:lpstr>Behaviour for Learning </vt:lpstr>
      <vt:lpstr>Whole School Conduct Levels</vt:lpstr>
      <vt:lpstr>Progress and Homework </vt:lpstr>
      <vt:lpstr> Targets and keeping track of progress </vt:lpstr>
      <vt:lpstr> Reports </vt:lpstr>
      <vt:lpstr> </vt:lpstr>
      <vt:lpstr> Homework</vt:lpstr>
      <vt:lpstr> Homework expectations</vt:lpstr>
      <vt:lpstr> Homework Club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The Year 7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Mathematics in Year 7 </vt:lpstr>
      <vt:lpstr>How can parents/carers help?</vt:lpstr>
      <vt:lpstr>Reminders</vt:lpstr>
      <vt:lpstr>What is Mathswatch? </vt:lpstr>
      <vt:lpstr>Mathswatch</vt:lpstr>
      <vt:lpstr>What support is available?</vt:lpstr>
      <vt:lpstr>Extra-Curricular Activities</vt:lpstr>
      <vt:lpstr>Revision Guides</vt:lpstr>
      <vt:lpstr>PowerPoint Presentation</vt:lpstr>
      <vt:lpstr>Year 7 Structure: the 10 Big Ideas</vt:lpstr>
      <vt:lpstr>Year 7 students: </vt:lpstr>
      <vt:lpstr> In Science lessons students will:  </vt:lpstr>
      <vt:lpstr>PowerPoint Presentation</vt:lpstr>
      <vt:lpstr>PowerPoint Presentation</vt:lpstr>
      <vt:lpstr>Enrichment Activities</vt:lpstr>
      <vt:lpstr>PowerPoint Presentation</vt:lpstr>
      <vt:lpstr>Expectations: </vt:lpstr>
      <vt:lpstr>Reward Systems: </vt:lpstr>
      <vt:lpstr>6 – P Card: </vt:lpstr>
      <vt:lpstr>Starting Lessons off positively: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 Hill High School &amp; Sixth Form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 Bateson</dc:creator>
  <cp:lastModifiedBy>Miss A Jordinson</cp:lastModifiedBy>
  <cp:revision>9</cp:revision>
  <dcterms:created xsi:type="dcterms:W3CDTF">2019-03-20T11:47:43Z</dcterms:created>
  <dcterms:modified xsi:type="dcterms:W3CDTF">2019-09-20T07:23:16Z</dcterms:modified>
</cp:coreProperties>
</file>