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6"/>
  </p:notesMasterIdLst>
  <p:handoutMasterIdLst>
    <p:handoutMasterId r:id="rId67"/>
  </p:handoutMasterIdLst>
  <p:sldIdLst>
    <p:sldId id="264" r:id="rId2"/>
    <p:sldId id="395" r:id="rId3"/>
    <p:sldId id="388" r:id="rId4"/>
    <p:sldId id="389" r:id="rId5"/>
    <p:sldId id="390" r:id="rId6"/>
    <p:sldId id="391" r:id="rId7"/>
    <p:sldId id="392" r:id="rId8"/>
    <p:sldId id="393" r:id="rId9"/>
    <p:sldId id="394" r:id="rId10"/>
    <p:sldId id="407" r:id="rId11"/>
    <p:sldId id="408" r:id="rId12"/>
    <p:sldId id="339" r:id="rId13"/>
    <p:sldId id="425" r:id="rId14"/>
    <p:sldId id="426" r:id="rId15"/>
    <p:sldId id="435" r:id="rId16"/>
    <p:sldId id="409" r:id="rId17"/>
    <p:sldId id="424" r:id="rId18"/>
    <p:sldId id="411" r:id="rId19"/>
    <p:sldId id="396" r:id="rId20"/>
    <p:sldId id="398" r:id="rId21"/>
    <p:sldId id="399" r:id="rId22"/>
    <p:sldId id="400" r:id="rId23"/>
    <p:sldId id="401" r:id="rId24"/>
    <p:sldId id="402" r:id="rId25"/>
    <p:sldId id="404" r:id="rId26"/>
    <p:sldId id="405" r:id="rId27"/>
    <p:sldId id="287" r:id="rId28"/>
    <p:sldId id="290" r:id="rId29"/>
    <p:sldId id="338" r:id="rId30"/>
    <p:sldId id="294" r:id="rId31"/>
    <p:sldId id="295" r:id="rId32"/>
    <p:sldId id="342" r:id="rId33"/>
    <p:sldId id="427" r:id="rId34"/>
    <p:sldId id="428" r:id="rId35"/>
    <p:sldId id="429" r:id="rId36"/>
    <p:sldId id="430" r:id="rId37"/>
    <p:sldId id="431" r:id="rId38"/>
    <p:sldId id="432" r:id="rId39"/>
    <p:sldId id="434" r:id="rId40"/>
    <p:sldId id="365" r:id="rId41"/>
    <p:sldId id="381" r:id="rId42"/>
    <p:sldId id="385" r:id="rId43"/>
    <p:sldId id="386" r:id="rId44"/>
    <p:sldId id="382" r:id="rId45"/>
    <p:sldId id="414" r:id="rId46"/>
    <p:sldId id="416" r:id="rId47"/>
    <p:sldId id="384" r:id="rId48"/>
    <p:sldId id="417" r:id="rId49"/>
    <p:sldId id="418" r:id="rId50"/>
    <p:sldId id="419" r:id="rId51"/>
    <p:sldId id="420" r:id="rId52"/>
    <p:sldId id="421" r:id="rId53"/>
    <p:sldId id="422" r:id="rId54"/>
    <p:sldId id="423" r:id="rId55"/>
    <p:sldId id="375" r:id="rId56"/>
    <p:sldId id="379" r:id="rId57"/>
    <p:sldId id="377" r:id="rId58"/>
    <p:sldId id="378" r:id="rId59"/>
    <p:sldId id="313" r:id="rId60"/>
    <p:sldId id="315" r:id="rId61"/>
    <p:sldId id="320" r:id="rId62"/>
    <p:sldId id="403" r:id="rId63"/>
    <p:sldId id="376" r:id="rId64"/>
    <p:sldId id="412" r:id="rId6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64" autoAdjust="0"/>
    <p:restoredTop sz="87663" autoAdjust="0"/>
  </p:normalViewPr>
  <p:slideViewPr>
    <p:cSldViewPr>
      <p:cViewPr varScale="1">
        <p:scale>
          <a:sx n="81" d="100"/>
          <a:sy n="81" d="100"/>
        </p:scale>
        <p:origin x="882" y="60"/>
      </p:cViewPr>
      <p:guideLst>
        <p:guide orient="horz" pos="2160"/>
        <p:guide pos="3840"/>
      </p:guideLst>
    </p:cSldViewPr>
  </p:slideViewPr>
  <p:outlineViewPr>
    <p:cViewPr>
      <p:scale>
        <a:sx n="33" d="100"/>
        <a:sy n="33" d="100"/>
      </p:scale>
      <p:origin x="0" y="-42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5" d="100"/>
          <a:sy n="65" d="100"/>
        </p:scale>
        <p:origin x="288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5C3F445-D424-48D8-9E1D-DC88B7F4CE71}" type="datetimeFigureOut">
              <a:rPr lang="en-GB" smtClean="0"/>
              <a:t>27/09/2018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D5BC95A-D7D8-4E96-A705-E5E370C213E9}" type="slidenum">
              <a:rPr lang="en-GB" smtClean="0"/>
              <a:t>‹#›</a:t>
            </a:fld>
            <a:endParaRPr lang="en-GB"/>
          </a:p>
        </p:txBody>
      </p:sp>
    </p:spTree>
    <p:extLst>
      <p:ext uri="{BB962C8B-B14F-4D97-AF65-F5344CB8AC3E}">
        <p14:creationId xmlns:p14="http://schemas.microsoft.com/office/powerpoint/2010/main" val="3652591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6F75BDE-2817-4A2A-A007-C0B5E602D9FC}" type="datetimeFigureOut">
              <a:rPr lang="en-GB" smtClean="0"/>
              <a:t>27/09/2018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4F66A9B-2E53-4B75-B9F8-F4714C603D0C}" type="slidenum">
              <a:rPr lang="en-GB" smtClean="0"/>
              <a:t>‹#›</a:t>
            </a:fld>
            <a:endParaRPr lang="en-GB"/>
          </a:p>
        </p:txBody>
      </p:sp>
    </p:spTree>
    <p:extLst>
      <p:ext uri="{BB962C8B-B14F-4D97-AF65-F5344CB8AC3E}">
        <p14:creationId xmlns:p14="http://schemas.microsoft.com/office/powerpoint/2010/main" val="80967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a:t>
            </a:fld>
            <a:endParaRPr lang="en-GB"/>
          </a:p>
        </p:txBody>
      </p:sp>
    </p:spTree>
    <p:extLst>
      <p:ext uri="{BB962C8B-B14F-4D97-AF65-F5344CB8AC3E}">
        <p14:creationId xmlns:p14="http://schemas.microsoft.com/office/powerpoint/2010/main" val="3773915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27</a:t>
            </a:fld>
            <a:endParaRPr lang="en-GB" dirty="0"/>
          </a:p>
        </p:txBody>
      </p:sp>
    </p:spTree>
    <p:extLst>
      <p:ext uri="{BB962C8B-B14F-4D97-AF65-F5344CB8AC3E}">
        <p14:creationId xmlns:p14="http://schemas.microsoft.com/office/powerpoint/2010/main" val="1479258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28</a:t>
            </a:fld>
            <a:endParaRPr lang="en-GB" dirty="0"/>
          </a:p>
        </p:txBody>
      </p:sp>
    </p:spTree>
    <p:extLst>
      <p:ext uri="{BB962C8B-B14F-4D97-AF65-F5344CB8AC3E}">
        <p14:creationId xmlns:p14="http://schemas.microsoft.com/office/powerpoint/2010/main" val="224376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29</a:t>
            </a:fld>
            <a:endParaRPr lang="en-GB" dirty="0"/>
          </a:p>
        </p:txBody>
      </p:sp>
    </p:spTree>
    <p:extLst>
      <p:ext uri="{BB962C8B-B14F-4D97-AF65-F5344CB8AC3E}">
        <p14:creationId xmlns:p14="http://schemas.microsoft.com/office/powerpoint/2010/main" val="203740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30</a:t>
            </a:fld>
            <a:endParaRPr lang="en-GB" dirty="0"/>
          </a:p>
        </p:txBody>
      </p:sp>
    </p:spTree>
    <p:extLst>
      <p:ext uri="{BB962C8B-B14F-4D97-AF65-F5344CB8AC3E}">
        <p14:creationId xmlns:p14="http://schemas.microsoft.com/office/powerpoint/2010/main" val="2537886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31</a:t>
            </a:fld>
            <a:endParaRPr lang="en-GB" dirty="0"/>
          </a:p>
        </p:txBody>
      </p:sp>
    </p:spTree>
    <p:extLst>
      <p:ext uri="{BB962C8B-B14F-4D97-AF65-F5344CB8AC3E}">
        <p14:creationId xmlns:p14="http://schemas.microsoft.com/office/powerpoint/2010/main" val="277755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32</a:t>
            </a:fld>
            <a:endParaRPr lang="en-GB" dirty="0"/>
          </a:p>
        </p:txBody>
      </p:sp>
    </p:spTree>
    <p:extLst>
      <p:ext uri="{BB962C8B-B14F-4D97-AF65-F5344CB8AC3E}">
        <p14:creationId xmlns:p14="http://schemas.microsoft.com/office/powerpoint/2010/main" val="180768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a:t>
            </a:r>
            <a:r>
              <a:rPr lang="en-GB" baseline="0" dirty="0"/>
              <a:t> have covered the entire specification we then concentrate on using the assessments to identify each students areas of weakness.</a:t>
            </a:r>
          </a:p>
          <a:p>
            <a:r>
              <a:rPr lang="en-GB" baseline="0" dirty="0"/>
              <a:t>After each assessment the teacher will receive a class report and each individual will receive an individual feedback sheet.</a:t>
            </a:r>
          </a:p>
          <a:p>
            <a:r>
              <a:rPr lang="en-GB" baseline="0" dirty="0"/>
              <a:t>The teacher will initially address any misconceptions and areas of weakness shared by the class and then go onto deal with any individual issues using appropriate resources ( i.e. laptops and computer rooms). </a:t>
            </a:r>
          </a:p>
          <a:p>
            <a:r>
              <a:rPr lang="en-GB" baseline="0" dirty="0"/>
              <a:t>It is essential students take responsibility at this point and take the opportunity to address issues independently maximise their final grade.</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36</a:t>
            </a:fld>
            <a:endParaRPr lang="en-GB" dirty="0"/>
          </a:p>
        </p:txBody>
      </p:sp>
    </p:spTree>
    <p:extLst>
      <p:ext uri="{BB962C8B-B14F-4D97-AF65-F5344CB8AC3E}">
        <p14:creationId xmlns:p14="http://schemas.microsoft.com/office/powerpoint/2010/main" val="1860432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Intervention has already begun and will be changing throughout the year depending on assessment results.</a:t>
            </a:r>
            <a:r>
              <a:rPr lang="en-GB" baseline="0" dirty="0"/>
              <a:t> When students are timetabled for extra intervention you will be informed.</a:t>
            </a:r>
          </a:p>
          <a:p>
            <a:r>
              <a:rPr lang="en-GB" baseline="0" dirty="0"/>
              <a:t>The intervention days are run throughout the year and have proved to be quite successful.</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38</a:t>
            </a:fld>
            <a:endParaRPr lang="en-GB" dirty="0"/>
          </a:p>
        </p:txBody>
      </p:sp>
    </p:spTree>
    <p:extLst>
      <p:ext uri="{BB962C8B-B14F-4D97-AF65-F5344CB8AC3E}">
        <p14:creationId xmlns:p14="http://schemas.microsoft.com/office/powerpoint/2010/main" val="993953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40</a:t>
            </a:fld>
            <a:endParaRPr lang="en-GB" dirty="0"/>
          </a:p>
        </p:txBody>
      </p:sp>
    </p:spTree>
    <p:extLst>
      <p:ext uri="{BB962C8B-B14F-4D97-AF65-F5344CB8AC3E}">
        <p14:creationId xmlns:p14="http://schemas.microsoft.com/office/powerpoint/2010/main" val="2948547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41</a:t>
            </a:fld>
            <a:endParaRPr lang="en-GB"/>
          </a:p>
        </p:txBody>
      </p:sp>
    </p:spTree>
    <p:extLst>
      <p:ext uri="{BB962C8B-B14F-4D97-AF65-F5344CB8AC3E}">
        <p14:creationId xmlns:p14="http://schemas.microsoft.com/office/powerpoint/2010/main" val="177694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a:t>
            </a:fld>
            <a:endParaRPr lang="en-GB"/>
          </a:p>
        </p:txBody>
      </p:sp>
    </p:spTree>
    <p:extLst>
      <p:ext uri="{BB962C8B-B14F-4D97-AF65-F5344CB8AC3E}">
        <p14:creationId xmlns:p14="http://schemas.microsoft.com/office/powerpoint/2010/main" val="1166338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42</a:t>
            </a:fld>
            <a:endParaRPr lang="en-GB"/>
          </a:p>
        </p:txBody>
      </p:sp>
    </p:spTree>
    <p:extLst>
      <p:ext uri="{BB962C8B-B14F-4D97-AF65-F5344CB8AC3E}">
        <p14:creationId xmlns:p14="http://schemas.microsoft.com/office/powerpoint/2010/main" val="367412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just enable the smooth running of a classroom allowing the teachers to concentrate</a:t>
            </a:r>
            <a:r>
              <a:rPr lang="en-GB" baseline="0" dirty="0"/>
              <a:t> on the curriculum as much as possible.</a:t>
            </a:r>
          </a:p>
          <a:p>
            <a:r>
              <a:rPr lang="en-GB" baseline="0" dirty="0"/>
              <a:t>The final point I will refer to several times throughout the presentation.</a:t>
            </a:r>
          </a:p>
          <a:p>
            <a:r>
              <a:rPr lang="en-GB" baseline="0" dirty="0"/>
              <a:t>“The one person who has the greatest impact on a students results are the student themselves.</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43</a:t>
            </a:fld>
            <a:endParaRPr lang="en-GB" dirty="0"/>
          </a:p>
        </p:txBody>
      </p:sp>
    </p:spTree>
    <p:extLst>
      <p:ext uri="{BB962C8B-B14F-4D97-AF65-F5344CB8AC3E}">
        <p14:creationId xmlns:p14="http://schemas.microsoft.com/office/powerpoint/2010/main" val="4030880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3 just enable the smooth running of a classroom allowing the teachers to concentrate</a:t>
            </a:r>
            <a:r>
              <a:rPr lang="en-GB" baseline="0" dirty="0"/>
              <a:t> on the curriculum as much as possible.</a:t>
            </a:r>
          </a:p>
          <a:p>
            <a:r>
              <a:rPr lang="en-GB" baseline="0" dirty="0"/>
              <a:t>The final point I will refer to several times throughout the presentation.</a:t>
            </a:r>
          </a:p>
          <a:p>
            <a:r>
              <a:rPr lang="en-GB" baseline="0" dirty="0"/>
              <a:t>“The one person who has the greatest impact on a students results are the student themselves.</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44</a:t>
            </a:fld>
            <a:endParaRPr lang="en-GB" dirty="0"/>
          </a:p>
        </p:txBody>
      </p:sp>
    </p:spTree>
    <p:extLst>
      <p:ext uri="{BB962C8B-B14F-4D97-AF65-F5344CB8AC3E}">
        <p14:creationId xmlns:p14="http://schemas.microsoft.com/office/powerpoint/2010/main" val="17322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47</a:t>
            </a:fld>
            <a:endParaRPr lang="en-GB" dirty="0"/>
          </a:p>
        </p:txBody>
      </p:sp>
    </p:spTree>
    <p:extLst>
      <p:ext uri="{BB962C8B-B14F-4D97-AF65-F5344CB8AC3E}">
        <p14:creationId xmlns:p14="http://schemas.microsoft.com/office/powerpoint/2010/main" val="1834930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8397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225998-92A4-4486-B788-B0A4078D8259}" type="slidenum">
              <a:rPr lang="en-GB" altLang="en-US"/>
              <a:pPr fontAlgn="base">
                <a:spcBef>
                  <a:spcPct val="0"/>
                </a:spcBef>
                <a:spcAft>
                  <a:spcPct val="0"/>
                </a:spcAft>
              </a:pPr>
              <a:t>48</a:t>
            </a:fld>
            <a:endParaRPr lang="en-GB" altLang="en-US"/>
          </a:p>
        </p:txBody>
      </p:sp>
    </p:spTree>
    <p:extLst>
      <p:ext uri="{BB962C8B-B14F-4D97-AF65-F5344CB8AC3E}">
        <p14:creationId xmlns:p14="http://schemas.microsoft.com/office/powerpoint/2010/main" val="2015663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8601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7B974B-D660-420D-B075-A92E41894DC2}" type="slidenum">
              <a:rPr lang="en-GB" altLang="en-US"/>
              <a:pPr fontAlgn="base">
                <a:spcBef>
                  <a:spcPct val="0"/>
                </a:spcBef>
                <a:spcAft>
                  <a:spcPct val="0"/>
                </a:spcAft>
              </a:pPr>
              <a:t>49</a:t>
            </a:fld>
            <a:endParaRPr lang="en-GB" altLang="en-US"/>
          </a:p>
        </p:txBody>
      </p:sp>
    </p:spTree>
    <p:extLst>
      <p:ext uri="{BB962C8B-B14F-4D97-AF65-F5344CB8AC3E}">
        <p14:creationId xmlns:p14="http://schemas.microsoft.com/office/powerpoint/2010/main" val="3498241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8806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04B7C2-D60B-40AE-A81F-FD81005FD6A2}" type="slidenum">
              <a:rPr lang="en-GB" altLang="en-US"/>
              <a:pPr fontAlgn="base">
                <a:spcBef>
                  <a:spcPct val="0"/>
                </a:spcBef>
                <a:spcAft>
                  <a:spcPct val="0"/>
                </a:spcAft>
              </a:pPr>
              <a:t>50</a:t>
            </a:fld>
            <a:endParaRPr lang="en-GB" altLang="en-US"/>
          </a:p>
        </p:txBody>
      </p:sp>
    </p:spTree>
    <p:extLst>
      <p:ext uri="{BB962C8B-B14F-4D97-AF65-F5344CB8AC3E}">
        <p14:creationId xmlns:p14="http://schemas.microsoft.com/office/powerpoint/2010/main" val="89684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9011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94028C3-0D6B-499A-BDAF-0584E0A2D1E1}" type="slidenum">
              <a:rPr lang="en-GB" altLang="en-US"/>
              <a:pPr fontAlgn="base">
                <a:spcBef>
                  <a:spcPct val="0"/>
                </a:spcBef>
                <a:spcAft>
                  <a:spcPct val="0"/>
                </a:spcAft>
              </a:pPr>
              <a:t>51</a:t>
            </a:fld>
            <a:endParaRPr lang="en-GB" altLang="en-US"/>
          </a:p>
        </p:txBody>
      </p:sp>
    </p:spTree>
    <p:extLst>
      <p:ext uri="{BB962C8B-B14F-4D97-AF65-F5344CB8AC3E}">
        <p14:creationId xmlns:p14="http://schemas.microsoft.com/office/powerpoint/2010/main" val="63511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9216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AF801D-E1F9-4F18-ADB6-51DC73092CE6}" type="slidenum">
              <a:rPr lang="en-GB" altLang="en-US"/>
              <a:pPr fontAlgn="base">
                <a:spcBef>
                  <a:spcPct val="0"/>
                </a:spcBef>
                <a:spcAft>
                  <a:spcPct val="0"/>
                </a:spcAft>
              </a:pPr>
              <a:t>52</a:t>
            </a:fld>
            <a:endParaRPr lang="en-GB" altLang="en-US"/>
          </a:p>
        </p:txBody>
      </p:sp>
    </p:spTree>
    <p:extLst>
      <p:ext uri="{BB962C8B-B14F-4D97-AF65-F5344CB8AC3E}">
        <p14:creationId xmlns:p14="http://schemas.microsoft.com/office/powerpoint/2010/main" val="2791744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9421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B4C2727-D19E-48C5-8AC5-1EB64D5E8896}" type="slidenum">
              <a:rPr lang="en-GB" altLang="en-US"/>
              <a:pPr fontAlgn="base">
                <a:spcBef>
                  <a:spcPct val="0"/>
                </a:spcBef>
                <a:spcAft>
                  <a:spcPct val="0"/>
                </a:spcAft>
              </a:pPr>
              <a:t>53</a:t>
            </a:fld>
            <a:endParaRPr lang="en-GB" altLang="en-US"/>
          </a:p>
        </p:txBody>
      </p:sp>
    </p:spTree>
    <p:extLst>
      <p:ext uri="{BB962C8B-B14F-4D97-AF65-F5344CB8AC3E}">
        <p14:creationId xmlns:p14="http://schemas.microsoft.com/office/powerpoint/2010/main" val="320258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7</a:t>
            </a:fld>
            <a:endParaRPr lang="en-GB" dirty="0"/>
          </a:p>
        </p:txBody>
      </p:sp>
    </p:spTree>
    <p:extLst>
      <p:ext uri="{BB962C8B-B14F-4D97-AF65-F5344CB8AC3E}">
        <p14:creationId xmlns:p14="http://schemas.microsoft.com/office/powerpoint/2010/main" val="2578020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smtClean="0"/>
          </a:p>
        </p:txBody>
      </p:sp>
      <p:sp>
        <p:nvSpPr>
          <p:cNvPr id="9625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4553BC0-965F-401D-AC81-8ABC58E6A67B}" type="slidenum">
              <a:rPr lang="en-GB" altLang="en-US"/>
              <a:pPr fontAlgn="base">
                <a:spcBef>
                  <a:spcPct val="0"/>
                </a:spcBef>
                <a:spcAft>
                  <a:spcPct val="0"/>
                </a:spcAft>
              </a:pPr>
              <a:t>54</a:t>
            </a:fld>
            <a:endParaRPr lang="en-GB" altLang="en-US"/>
          </a:p>
        </p:txBody>
      </p:sp>
    </p:spTree>
    <p:extLst>
      <p:ext uri="{BB962C8B-B14F-4D97-AF65-F5344CB8AC3E}">
        <p14:creationId xmlns:p14="http://schemas.microsoft.com/office/powerpoint/2010/main" val="1543024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55</a:t>
            </a:fld>
            <a:endParaRPr lang="en-GB"/>
          </a:p>
        </p:txBody>
      </p:sp>
    </p:spTree>
    <p:extLst>
      <p:ext uri="{BB962C8B-B14F-4D97-AF65-F5344CB8AC3E}">
        <p14:creationId xmlns:p14="http://schemas.microsoft.com/office/powerpoint/2010/main" val="2980047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Whilst as our T and L focus has</a:t>
            </a:r>
            <a:r>
              <a:rPr lang="en-GB" baseline="0" dirty="0" smtClean="0"/>
              <a:t> evolved from this I think this is still good for parents to hear as our aim for their children.</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56</a:t>
            </a:fld>
            <a:endParaRPr lang="en-GB"/>
          </a:p>
        </p:txBody>
      </p:sp>
    </p:spTree>
    <p:extLst>
      <p:ext uri="{BB962C8B-B14F-4D97-AF65-F5344CB8AC3E}">
        <p14:creationId xmlns:p14="http://schemas.microsoft.com/office/powerpoint/2010/main" val="307687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importance</a:t>
            </a:r>
            <a:r>
              <a:rPr lang="en-GB" baseline="0" dirty="0" smtClean="0"/>
              <a:t> of completing homework from a T and L point of view, educational research shows that pupils who do homework (real effort not the bare minimum) make more progress than those who don’t do it or put in the bare minimum effort.</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57</a:t>
            </a:fld>
            <a:endParaRPr lang="en-GB"/>
          </a:p>
        </p:txBody>
      </p:sp>
    </p:spTree>
    <p:extLst>
      <p:ext uri="{BB962C8B-B14F-4D97-AF65-F5344CB8AC3E}">
        <p14:creationId xmlns:p14="http://schemas.microsoft.com/office/powerpoint/2010/main" val="2682942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Green</a:t>
            </a:r>
            <a:r>
              <a:rPr lang="en-GB" baseline="0" dirty="0" smtClean="0"/>
              <a:t> pen is subject content feedback. Pink highlight is a literacy mistake to be corrected both are to be completed in RAP (reflect and progress) time using a purple pen. This is an opportunity for pupils to learn from their mistakes and consolidate their progress. As with homework educational research shows that pupils who do act on their feedback make more progress than those who don’t do it.</a:t>
            </a:r>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58</a:t>
            </a:fld>
            <a:endParaRPr lang="en-GB"/>
          </a:p>
        </p:txBody>
      </p:sp>
    </p:spTree>
    <p:extLst>
      <p:ext uri="{BB962C8B-B14F-4D97-AF65-F5344CB8AC3E}">
        <p14:creationId xmlns:p14="http://schemas.microsoft.com/office/powerpoint/2010/main" val="200528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59</a:t>
            </a:fld>
            <a:endParaRPr lang="en-GB" dirty="0"/>
          </a:p>
        </p:txBody>
      </p:sp>
    </p:spTree>
    <p:extLst>
      <p:ext uri="{BB962C8B-B14F-4D97-AF65-F5344CB8AC3E}">
        <p14:creationId xmlns:p14="http://schemas.microsoft.com/office/powerpoint/2010/main" val="2610916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60</a:t>
            </a:fld>
            <a:endParaRPr lang="en-GB" dirty="0"/>
          </a:p>
        </p:txBody>
      </p:sp>
    </p:spTree>
    <p:extLst>
      <p:ext uri="{BB962C8B-B14F-4D97-AF65-F5344CB8AC3E}">
        <p14:creationId xmlns:p14="http://schemas.microsoft.com/office/powerpoint/2010/main" val="2873128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61</a:t>
            </a:fld>
            <a:endParaRPr lang="en-GB"/>
          </a:p>
        </p:txBody>
      </p:sp>
    </p:spTree>
    <p:extLst>
      <p:ext uri="{BB962C8B-B14F-4D97-AF65-F5344CB8AC3E}">
        <p14:creationId xmlns:p14="http://schemas.microsoft.com/office/powerpoint/2010/main" val="2136362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63</a:t>
            </a:fld>
            <a:endParaRPr lang="en-GB"/>
          </a:p>
        </p:txBody>
      </p:sp>
    </p:spTree>
    <p:extLst>
      <p:ext uri="{BB962C8B-B14F-4D97-AF65-F5344CB8AC3E}">
        <p14:creationId xmlns:p14="http://schemas.microsoft.com/office/powerpoint/2010/main" val="376966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11</a:t>
            </a:fld>
            <a:endParaRPr lang="en-GB"/>
          </a:p>
        </p:txBody>
      </p:sp>
    </p:spTree>
    <p:extLst>
      <p:ext uri="{BB962C8B-B14F-4D97-AF65-F5344CB8AC3E}">
        <p14:creationId xmlns:p14="http://schemas.microsoft.com/office/powerpoint/2010/main" val="1017150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12</a:t>
            </a:fld>
            <a:endParaRPr lang="en-GB"/>
          </a:p>
        </p:txBody>
      </p:sp>
    </p:spTree>
    <p:extLst>
      <p:ext uri="{BB962C8B-B14F-4D97-AF65-F5344CB8AC3E}">
        <p14:creationId xmlns:p14="http://schemas.microsoft.com/office/powerpoint/2010/main" val="111965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13</a:t>
            </a:fld>
            <a:endParaRPr lang="en-GB"/>
          </a:p>
        </p:txBody>
      </p:sp>
    </p:spTree>
    <p:extLst>
      <p:ext uri="{BB962C8B-B14F-4D97-AF65-F5344CB8AC3E}">
        <p14:creationId xmlns:p14="http://schemas.microsoft.com/office/powerpoint/2010/main" val="369128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4F66A9B-2E53-4B75-B9F8-F4714C603D0C}" type="slidenum">
              <a:rPr lang="en-GB" smtClean="0"/>
              <a:t>14</a:t>
            </a:fld>
            <a:endParaRPr lang="en-GB"/>
          </a:p>
        </p:txBody>
      </p:sp>
    </p:spTree>
    <p:extLst>
      <p:ext uri="{BB962C8B-B14F-4D97-AF65-F5344CB8AC3E}">
        <p14:creationId xmlns:p14="http://schemas.microsoft.com/office/powerpoint/2010/main" val="325047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 clubs – Friday</a:t>
            </a:r>
            <a:r>
              <a:rPr lang="en-GB" baseline="0" dirty="0" smtClean="0"/>
              <a:t> lunch room 26</a:t>
            </a:r>
          </a:p>
          <a:p>
            <a:r>
              <a:rPr lang="en-GB" baseline="0" dirty="0" smtClean="0"/>
              <a:t>Apps for phones – not always available</a:t>
            </a:r>
          </a:p>
          <a:p>
            <a:r>
              <a:rPr lang="en-GB" baseline="0" dirty="0" smtClean="0"/>
              <a:t>Emailed presentation.</a:t>
            </a:r>
          </a:p>
          <a:p>
            <a:r>
              <a:rPr lang="en-GB" baseline="0" dirty="0" smtClean="0"/>
              <a:t>Presentation on school website</a:t>
            </a:r>
          </a:p>
          <a:p>
            <a:r>
              <a:rPr lang="en-GB" baseline="0" dirty="0" smtClean="0"/>
              <a:t>Majority of problems – wrong password or email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19</a:t>
            </a:fld>
            <a:endParaRPr lang="en-GB"/>
          </a:p>
        </p:txBody>
      </p:sp>
    </p:spTree>
    <p:extLst>
      <p:ext uri="{BB962C8B-B14F-4D97-AF65-F5344CB8AC3E}">
        <p14:creationId xmlns:p14="http://schemas.microsoft.com/office/powerpoint/2010/main" val="350691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Help clubs – Friday</a:t>
            </a:r>
            <a:r>
              <a:rPr lang="en-GB" baseline="0" dirty="0" smtClean="0"/>
              <a:t> lunch room 26</a:t>
            </a:r>
          </a:p>
          <a:p>
            <a:r>
              <a:rPr lang="en-GB" baseline="0" dirty="0" smtClean="0"/>
              <a:t>Apps for phones – not always available</a:t>
            </a:r>
          </a:p>
          <a:p>
            <a:r>
              <a:rPr lang="en-GB" baseline="0" dirty="0" smtClean="0"/>
              <a:t>Emailed presentation.</a:t>
            </a:r>
          </a:p>
          <a:p>
            <a:r>
              <a:rPr lang="en-GB" baseline="0" dirty="0" smtClean="0"/>
              <a:t>Presentation on school website</a:t>
            </a:r>
          </a:p>
          <a:p>
            <a:r>
              <a:rPr lang="en-GB" baseline="0" dirty="0" smtClean="0"/>
              <a:t>Majority of problems – wrong password or email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34F66A9B-2E53-4B75-B9F8-F4714C603D0C}" type="slidenum">
              <a:rPr lang="en-GB" smtClean="0"/>
              <a:t>24</a:t>
            </a:fld>
            <a:endParaRPr lang="en-GB"/>
          </a:p>
        </p:txBody>
      </p:sp>
    </p:spTree>
    <p:extLst>
      <p:ext uri="{BB962C8B-B14F-4D97-AF65-F5344CB8AC3E}">
        <p14:creationId xmlns:p14="http://schemas.microsoft.com/office/powerpoint/2010/main" val="3903605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B2AF56-0474-404F-BC45-3D4C9C5270F1}"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573017"/>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4"/>
            <a:ext cx="10363200" cy="66630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9B2AF56-0474-404F-BC45-3D4C9C5270F1}" type="datetimeFigureOut">
              <a:rPr lang="en-GB" smtClean="0"/>
              <a:t>27/09/2018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3412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B2AF56-0474-404F-BC45-3D4C9C5270F1}"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6"/>
            <a:ext cx="5386917"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6"/>
            <a:ext cx="5389033" cy="28383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B2AF56-0474-404F-BC45-3D4C9C5270F1}" type="datetimeFigureOut">
              <a:rPr lang="en-GB" smtClean="0"/>
              <a:t>27/09/2018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B2AF56-0474-404F-BC45-3D4C9C5270F1}" type="datetimeFigureOut">
              <a:rPr lang="en-GB" smtClean="0"/>
              <a:t>27/09/2018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2AF56-0474-404F-BC45-3D4C9C5270F1}" type="datetimeFigureOut">
              <a:rPr lang="en-GB" smtClean="0"/>
              <a:t>27/09/2018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46681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3506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2AF56-0474-404F-BC45-3D4C9C5270F1}" type="datetimeFigureOut">
              <a:rPr lang="en-GB" smtClean="0"/>
              <a:t>27/09/2018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9AFD58-C948-483E-890F-595EDA1F060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p:nvPr userDrawn="1"/>
        </p:nvPicPr>
        <p:blipFill rotWithShape="1">
          <a:blip r:embed="rId13" cstate="print">
            <a:extLst>
              <a:ext uri="{28A0092B-C50C-407E-A947-70E740481C1C}">
                <a14:useLocalDpi xmlns:a14="http://schemas.microsoft.com/office/drawing/2010/main" val="0"/>
              </a:ext>
            </a:extLst>
          </a:blip>
          <a:srcRect t="94439" r="202" b="1403"/>
          <a:stretch/>
        </p:blipFill>
        <p:spPr>
          <a:xfrm>
            <a:off x="0" y="6139375"/>
            <a:ext cx="12192000" cy="718625"/>
          </a:xfrm>
          <a:prstGeom prst="rect">
            <a:avLst/>
          </a:prstGeom>
        </p:spPr>
      </p:pic>
      <p:pic>
        <p:nvPicPr>
          <p:cNvPr id="10" name="Picture 9"/>
          <p:cNvPicPr/>
          <p:nvPr userDrawn="1"/>
        </p:nvPicPr>
        <p:blipFill rotWithShape="1">
          <a:blip r:embed="rId13" cstate="print">
            <a:extLst>
              <a:ext uri="{28A0092B-C50C-407E-A947-70E740481C1C}">
                <a14:useLocalDpi xmlns:a14="http://schemas.microsoft.com/office/drawing/2010/main" val="0"/>
              </a:ext>
            </a:extLst>
          </a:blip>
          <a:srcRect l="49274" t="2787" b="90011"/>
          <a:stretch/>
        </p:blipFill>
        <p:spPr>
          <a:xfrm>
            <a:off x="9089101" y="185019"/>
            <a:ext cx="3102899" cy="623095"/>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33409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573325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2AF56-0474-404F-BC45-3D4C9C5270F1}" type="datetimeFigureOut">
              <a:rPr lang="en-GB" smtClean="0"/>
              <a:t>27/09/2018</a:t>
            </a:fld>
            <a:endParaRPr lang="en-GB"/>
          </a:p>
        </p:txBody>
      </p:sp>
      <p:sp>
        <p:nvSpPr>
          <p:cNvPr id="5" name="Footer Placeholder 4"/>
          <p:cNvSpPr>
            <a:spLocks noGrp="1"/>
          </p:cNvSpPr>
          <p:nvPr>
            <p:ph type="ftr" sz="quarter" idx="3"/>
          </p:nvPr>
        </p:nvSpPr>
        <p:spPr>
          <a:xfrm>
            <a:off x="4165600" y="57332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573325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AFD58-C948-483E-890F-595EDA1F060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3392" y="226025"/>
            <a:ext cx="10972800" cy="1143000"/>
          </a:xfrm>
        </p:spPr>
        <p:txBody>
          <a:bodyPr/>
          <a:lstStyle/>
          <a:p>
            <a:r>
              <a:rPr lang="en-GB" dirty="0" smtClean="0"/>
              <a:t>Thanks for Joining Us</a:t>
            </a:r>
            <a:endParaRPr lang="en-GB" dirty="0"/>
          </a:p>
        </p:txBody>
      </p:sp>
      <p:sp>
        <p:nvSpPr>
          <p:cNvPr id="7" name="Content Placeholder 6"/>
          <p:cNvSpPr>
            <a:spLocks noGrp="1"/>
          </p:cNvSpPr>
          <p:nvPr>
            <p:ph idx="1"/>
          </p:nvPr>
        </p:nvSpPr>
        <p:spPr>
          <a:xfrm>
            <a:off x="263352" y="1728126"/>
            <a:ext cx="10972800" cy="3340968"/>
          </a:xfrm>
        </p:spPr>
        <p:txBody>
          <a:bodyPr>
            <a:normAutofit lnSpcReduction="10000"/>
          </a:bodyPr>
          <a:lstStyle/>
          <a:p>
            <a:pPr marL="514350" indent="-514350">
              <a:buFont typeface="+mj-lt"/>
              <a:buAutoNum type="arabicPeriod"/>
            </a:pPr>
            <a:r>
              <a:rPr lang="en-GB" sz="2400" dirty="0" smtClean="0"/>
              <a:t>Welcome from the </a:t>
            </a:r>
            <a:r>
              <a:rPr lang="en-GB" sz="2400" dirty="0" err="1" smtClean="0"/>
              <a:t>Headteacher</a:t>
            </a:r>
            <a:r>
              <a:rPr lang="en-GB" sz="2400" dirty="0" smtClean="0"/>
              <a:t> and an overview of exam results</a:t>
            </a:r>
          </a:p>
          <a:p>
            <a:pPr marL="514350" indent="-514350">
              <a:buFont typeface="+mj-lt"/>
              <a:buAutoNum type="arabicPeriod"/>
            </a:pPr>
            <a:r>
              <a:rPr lang="en-GB" sz="2400" dirty="0" smtClean="0"/>
              <a:t>Homework and </a:t>
            </a:r>
            <a:r>
              <a:rPr lang="en-GB" sz="2400" dirty="0" smtClean="0"/>
              <a:t>Progress</a:t>
            </a:r>
          </a:p>
          <a:p>
            <a:pPr marL="514350" indent="-514350">
              <a:buFont typeface="+mj-lt"/>
              <a:buAutoNum type="arabicPeriod"/>
            </a:pPr>
            <a:r>
              <a:rPr lang="en-GB" sz="2400" dirty="0" smtClean="0"/>
              <a:t>Initial Testing</a:t>
            </a:r>
            <a:endParaRPr lang="en-GB" sz="2400" dirty="0" smtClean="0"/>
          </a:p>
          <a:p>
            <a:pPr marL="514350" indent="-514350">
              <a:buFont typeface="+mj-lt"/>
              <a:buAutoNum type="arabicPeriod"/>
            </a:pPr>
            <a:r>
              <a:rPr lang="en-GB" sz="2400" dirty="0" smtClean="0"/>
              <a:t>Success in English</a:t>
            </a:r>
          </a:p>
          <a:p>
            <a:pPr marL="514350" indent="-514350">
              <a:buFont typeface="+mj-lt"/>
              <a:buAutoNum type="arabicPeriod"/>
            </a:pPr>
            <a:r>
              <a:rPr lang="en-GB" sz="2400" dirty="0" smtClean="0"/>
              <a:t>Success in Mathematics</a:t>
            </a:r>
          </a:p>
          <a:p>
            <a:pPr marL="514350" indent="-514350">
              <a:buFont typeface="+mj-lt"/>
              <a:buAutoNum type="arabicPeriod"/>
            </a:pPr>
            <a:r>
              <a:rPr lang="en-GB" sz="2400" dirty="0" smtClean="0"/>
              <a:t>Success in Science</a:t>
            </a:r>
          </a:p>
          <a:p>
            <a:pPr marL="514350" indent="-514350">
              <a:buFont typeface="+mj-lt"/>
              <a:buAutoNum type="arabicPeriod"/>
            </a:pPr>
            <a:r>
              <a:rPr lang="en-GB" sz="2400" dirty="0" smtClean="0"/>
              <a:t>Behaviour for Learning</a:t>
            </a:r>
          </a:p>
          <a:p>
            <a:pPr marL="514350" indent="-514350">
              <a:buFont typeface="+mj-lt"/>
              <a:buAutoNum type="arabicPeriod"/>
            </a:pPr>
            <a:r>
              <a:rPr lang="en-GB" sz="2400" dirty="0" smtClean="0"/>
              <a:t>Teaching and Learning</a:t>
            </a:r>
          </a:p>
          <a:p>
            <a:pPr marL="514350" indent="-514350">
              <a:buFont typeface="+mj-lt"/>
              <a:buAutoNum type="arabicPeriod"/>
            </a:pPr>
            <a:endParaRPr lang="en-GB" sz="2800" dirty="0"/>
          </a:p>
          <a:p>
            <a:pPr marL="0" indent="0">
              <a:buNone/>
            </a:pPr>
            <a:endParaRPr lang="en-GB" sz="2800" dirty="0" smtClean="0"/>
          </a:p>
        </p:txBody>
      </p:sp>
      <p:pic>
        <p:nvPicPr>
          <p:cNvPr id="1026" name="Picture 2" descr="http://orig11.deviantart.net/c6f5/f/2009/194/f/6/hi_res_lined_paper_texture_by_merileekit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81634">
            <a:off x="7335231" y="2016717"/>
            <a:ext cx="4913945" cy="682295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793102">
            <a:off x="7118472" y="2435993"/>
            <a:ext cx="4673918" cy="1200329"/>
          </a:xfrm>
          <a:prstGeom prst="rect">
            <a:avLst/>
          </a:prstGeom>
          <a:noFill/>
        </p:spPr>
        <p:txBody>
          <a:bodyPr wrap="square" rtlCol="0">
            <a:spAutoFit/>
          </a:bodyPr>
          <a:lstStyle/>
          <a:p>
            <a:r>
              <a:rPr lang="en-GB" sz="3600" b="1" dirty="0" smtClean="0">
                <a:solidFill>
                  <a:srgbClr val="002060"/>
                </a:solidFill>
                <a:latin typeface="Copa Sharp BTN" panose="020B07040302030B0306" pitchFamily="34" charset="0"/>
              </a:rPr>
              <a:t>Get the latest news, updates and reminders every day.</a:t>
            </a:r>
            <a:endParaRPr lang="en-GB" sz="3600" b="1" dirty="0">
              <a:solidFill>
                <a:srgbClr val="002060"/>
              </a:solidFill>
              <a:latin typeface="Copa Sharp BTN" panose="020B07040302030B0306" pitchFamily="34" charset="0"/>
            </a:endParaRPr>
          </a:p>
        </p:txBody>
      </p:sp>
      <p:pic>
        <p:nvPicPr>
          <p:cNvPr id="1028" name="Picture 4" descr="https://encrypted-tbn3.gstatic.com/images?q=tbn:ANd9GcSfMPZ39odhjV1Coz17x9Yqv2F-FPbqTL6Vqy58XtUGTfdbTOh8F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86232">
            <a:off x="7486767" y="4243937"/>
            <a:ext cx="666197" cy="6661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lestonemktg.com/wp-content/uploads/2014/04/twitter-logo.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47121">
            <a:off x="7685691" y="5067521"/>
            <a:ext cx="721353" cy="7213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793102">
            <a:off x="8199129" y="3752171"/>
            <a:ext cx="4330396" cy="646331"/>
          </a:xfrm>
          <a:prstGeom prst="rect">
            <a:avLst/>
          </a:prstGeom>
          <a:noFill/>
        </p:spPr>
        <p:txBody>
          <a:bodyPr wrap="square" rtlCol="0">
            <a:spAutoFit/>
          </a:bodyPr>
          <a:lstStyle/>
          <a:p>
            <a:r>
              <a:rPr lang="en-GB" sz="3600" dirty="0" smtClean="0">
                <a:solidFill>
                  <a:srgbClr val="002060"/>
                </a:solidFill>
                <a:latin typeface="Copa Sharp BTN" panose="020B07040302030B0306" pitchFamily="34" charset="0"/>
              </a:rPr>
              <a:t>Carr Hill High School</a:t>
            </a:r>
            <a:endParaRPr lang="en-GB" sz="3600" dirty="0">
              <a:solidFill>
                <a:srgbClr val="002060"/>
              </a:solidFill>
              <a:latin typeface="Copa Sharp BTN" panose="020B07040302030B0306" pitchFamily="34" charset="0"/>
            </a:endParaRPr>
          </a:p>
        </p:txBody>
      </p:sp>
      <p:sp>
        <p:nvSpPr>
          <p:cNvPr id="10" name="TextBox 9"/>
          <p:cNvSpPr txBox="1"/>
          <p:nvPr/>
        </p:nvSpPr>
        <p:spPr>
          <a:xfrm rot="20793102">
            <a:off x="8383549" y="4560854"/>
            <a:ext cx="4330396" cy="646331"/>
          </a:xfrm>
          <a:prstGeom prst="rect">
            <a:avLst/>
          </a:prstGeom>
          <a:noFill/>
        </p:spPr>
        <p:txBody>
          <a:bodyPr wrap="square" rtlCol="0">
            <a:spAutoFit/>
          </a:bodyPr>
          <a:lstStyle/>
          <a:p>
            <a:r>
              <a:rPr lang="en-GB" sz="3600" dirty="0" smtClean="0">
                <a:solidFill>
                  <a:srgbClr val="002060"/>
                </a:solidFill>
                <a:latin typeface="Copa Sharp BTN" panose="020B07040302030B0306" pitchFamily="34" charset="0"/>
              </a:rPr>
              <a:t>@</a:t>
            </a:r>
            <a:r>
              <a:rPr lang="en-GB" sz="3600" dirty="0" err="1" smtClean="0">
                <a:solidFill>
                  <a:srgbClr val="002060"/>
                </a:solidFill>
                <a:latin typeface="Copa Sharp BTN" panose="020B07040302030B0306" pitchFamily="34" charset="0"/>
              </a:rPr>
              <a:t>CarrHillSchool</a:t>
            </a:r>
            <a:endParaRPr lang="en-GB" sz="3600" dirty="0">
              <a:solidFill>
                <a:srgbClr val="002060"/>
              </a:solidFill>
              <a:latin typeface="Copa Sharp BTN" panose="020B07040302030B0306" pitchFamily="34" charset="0"/>
            </a:endParaRPr>
          </a:p>
        </p:txBody>
      </p:sp>
      <p:sp>
        <p:nvSpPr>
          <p:cNvPr id="2" name="TextBox 1"/>
          <p:cNvSpPr txBox="1"/>
          <p:nvPr/>
        </p:nvSpPr>
        <p:spPr>
          <a:xfrm>
            <a:off x="263352" y="5428196"/>
            <a:ext cx="7090197" cy="307777"/>
          </a:xfrm>
          <a:prstGeom prst="rect">
            <a:avLst/>
          </a:prstGeom>
          <a:noFill/>
        </p:spPr>
        <p:txBody>
          <a:bodyPr wrap="square" rtlCol="0">
            <a:spAutoFit/>
          </a:bodyPr>
          <a:lstStyle/>
          <a:p>
            <a:r>
              <a:rPr lang="en-GB" sz="1400" b="1" dirty="0" smtClean="0"/>
              <a:t>All information from this presentation will be available on the website from 1pm tomorrow.</a:t>
            </a:r>
            <a:endParaRPr lang="en-GB" sz="1400" b="1" dirty="0"/>
          </a:p>
        </p:txBody>
      </p:sp>
    </p:spTree>
    <p:extLst>
      <p:ext uri="{BB962C8B-B14F-4D97-AF65-F5344CB8AC3E}">
        <p14:creationId xmlns:p14="http://schemas.microsoft.com/office/powerpoint/2010/main" val="1652995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3432" y="908720"/>
            <a:ext cx="6408712" cy="4414890"/>
          </a:xfrm>
          <a:prstGeom prst="rect">
            <a:avLst/>
          </a:prstGeom>
        </p:spPr>
      </p:pic>
    </p:spTree>
    <p:extLst>
      <p:ext uri="{BB962C8B-B14F-4D97-AF65-F5344CB8AC3E}">
        <p14:creationId xmlns:p14="http://schemas.microsoft.com/office/powerpoint/2010/main" val="363310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1501" y="1700808"/>
            <a:ext cx="10818622" cy="3312368"/>
          </a:xfrm>
          <a:prstGeom prst="rect">
            <a:avLst/>
          </a:prstGeom>
        </p:spPr>
      </p:pic>
      <p:sp>
        <p:nvSpPr>
          <p:cNvPr id="2" name="TextBox 1"/>
          <p:cNvSpPr txBox="1"/>
          <p:nvPr/>
        </p:nvSpPr>
        <p:spPr>
          <a:xfrm>
            <a:off x="1847528" y="4869160"/>
            <a:ext cx="8352928" cy="369332"/>
          </a:xfrm>
          <a:prstGeom prst="rect">
            <a:avLst/>
          </a:prstGeom>
          <a:noFill/>
        </p:spPr>
        <p:txBody>
          <a:bodyPr wrap="square" rtlCol="0">
            <a:spAutoFit/>
          </a:bodyPr>
          <a:lstStyle/>
          <a:p>
            <a:r>
              <a:rPr lang="en-GB" dirty="0" smtClean="0"/>
              <a:t>Nomination forms for 2 parent governors will be sent out on Friday October 5th</a:t>
            </a:r>
            <a:endParaRPr lang="en-GB" dirty="0"/>
          </a:p>
        </p:txBody>
      </p:sp>
    </p:spTree>
    <p:extLst>
      <p:ext uri="{BB962C8B-B14F-4D97-AF65-F5344CB8AC3E}">
        <p14:creationId xmlns:p14="http://schemas.microsoft.com/office/powerpoint/2010/main" val="275305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2492896"/>
            <a:ext cx="10729192" cy="1303094"/>
          </a:xfrm>
        </p:spPr>
        <p:txBody>
          <a:bodyPr>
            <a:normAutofit fontScale="90000"/>
          </a:bodyPr>
          <a:lstStyle/>
          <a:p>
            <a:r>
              <a:rPr lang="en-GB" sz="5600" dirty="0" smtClean="0"/>
              <a:t>Progress and Homework</a:t>
            </a:r>
            <a:br>
              <a:rPr lang="en-GB" sz="5600" dirty="0" smtClean="0"/>
            </a:br>
            <a:r>
              <a:rPr lang="en-GB" sz="2200" b="0" dirty="0" smtClean="0"/>
              <a:t>Liz Hilton-Peet</a:t>
            </a:r>
            <a:br>
              <a:rPr lang="en-GB" sz="2200" b="0" dirty="0" smtClean="0"/>
            </a:br>
            <a:r>
              <a:rPr lang="en-GB" sz="2200" b="0" dirty="0" smtClean="0"/>
              <a:t>Assistant </a:t>
            </a:r>
            <a:r>
              <a:rPr lang="en-GB" sz="2200" b="0" dirty="0" err="1" smtClean="0"/>
              <a:t>Headteacher</a:t>
            </a:r>
            <a:r>
              <a:rPr lang="en-GB" sz="2200" b="0" dirty="0" smtClean="0"/>
              <a:t> – Head of Key Stage 3</a:t>
            </a:r>
            <a:br>
              <a:rPr lang="en-GB" sz="2200" b="0" dirty="0" smtClean="0"/>
            </a:br>
            <a:endParaRPr lang="en-GB" sz="2200" b="0" dirty="0"/>
          </a:p>
        </p:txBody>
      </p:sp>
    </p:spTree>
    <p:extLst>
      <p:ext uri="{BB962C8B-B14F-4D97-AF65-F5344CB8AC3E}">
        <p14:creationId xmlns:p14="http://schemas.microsoft.com/office/powerpoint/2010/main" val="3226440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595" y="705699"/>
            <a:ext cx="10972800" cy="1143000"/>
          </a:xfrm>
        </p:spPr>
        <p:txBody>
          <a:bodyPr>
            <a:normAutofit/>
          </a:bodyPr>
          <a:lstStyle/>
          <a:p>
            <a:r>
              <a:rPr lang="en-GB" sz="3000" dirty="0" smtClean="0"/>
              <a:t>Targets and keeping track of progress</a:t>
            </a:r>
            <a:endParaRPr lang="en-GB" sz="3000" dirty="0"/>
          </a:p>
        </p:txBody>
      </p:sp>
      <p:sp>
        <p:nvSpPr>
          <p:cNvPr id="4" name="Content Placeholder 3"/>
          <p:cNvSpPr>
            <a:spLocks noGrp="1"/>
          </p:cNvSpPr>
          <p:nvPr>
            <p:ph sz="half" idx="1"/>
          </p:nvPr>
        </p:nvSpPr>
        <p:spPr>
          <a:xfrm>
            <a:off x="655595" y="2348879"/>
            <a:ext cx="5384800" cy="2878118"/>
          </a:xfrm>
        </p:spPr>
        <p:txBody>
          <a:bodyPr>
            <a:normAutofit lnSpcReduction="10000"/>
          </a:bodyPr>
          <a:lstStyle/>
          <a:p>
            <a:r>
              <a:rPr lang="en-GB" dirty="0" smtClean="0"/>
              <a:t>Targets are based on KS2 results.</a:t>
            </a:r>
          </a:p>
          <a:p>
            <a:r>
              <a:rPr lang="en-GB" dirty="0" smtClean="0"/>
              <a:t>Targets are set using the new GCSE grading 1-9.</a:t>
            </a:r>
          </a:p>
          <a:p>
            <a:r>
              <a:rPr lang="en-GB" dirty="0" smtClean="0"/>
              <a:t>Flight paths allow </a:t>
            </a:r>
            <a:r>
              <a:rPr lang="en-GB" dirty="0"/>
              <a:t>tracking of progress against </a:t>
            </a:r>
            <a:r>
              <a:rPr lang="en-GB" dirty="0" smtClean="0"/>
              <a:t>targets.</a:t>
            </a:r>
            <a:endParaRPr lang="en-GB" dirty="0"/>
          </a:p>
          <a:p>
            <a:r>
              <a:rPr lang="en-GB" dirty="0"/>
              <a:t>Find them in student </a:t>
            </a:r>
            <a:r>
              <a:rPr lang="en-GB" dirty="0" smtClean="0"/>
              <a:t>planners.</a:t>
            </a:r>
            <a:endParaRPr lang="en-GB" dirty="0"/>
          </a:p>
          <a:p>
            <a:endParaRPr lang="en-GB" dirty="0" smtClean="0"/>
          </a:p>
          <a:p>
            <a:endParaRPr lang="en-GB" dirty="0"/>
          </a:p>
        </p:txBody>
      </p:sp>
      <p:pic>
        <p:nvPicPr>
          <p:cNvPr id="5" name="Content Placeholder 10"/>
          <p:cNvPicPr>
            <a:picLocks noGrp="1" noChangeAspect="1"/>
          </p:cNvPicPr>
          <p:nvPr>
            <p:ph sz="half" idx="2"/>
          </p:nvPr>
        </p:nvPicPr>
        <p:blipFill>
          <a:blip r:embed="rId3"/>
          <a:stretch>
            <a:fillRect/>
          </a:stretch>
        </p:blipFill>
        <p:spPr>
          <a:xfrm>
            <a:off x="8184232" y="1744310"/>
            <a:ext cx="2808312" cy="4087257"/>
          </a:xfrm>
          <a:prstGeom prst="rect">
            <a:avLst/>
          </a:prstGeom>
        </p:spPr>
      </p:pic>
      <p:sp>
        <p:nvSpPr>
          <p:cNvPr id="7" name="Rectangle 6"/>
          <p:cNvSpPr/>
          <p:nvPr/>
        </p:nvSpPr>
        <p:spPr>
          <a:xfrm>
            <a:off x="8256240" y="1708558"/>
            <a:ext cx="216024" cy="280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184232" y="1804174"/>
            <a:ext cx="432048" cy="184666"/>
          </a:xfrm>
          <a:prstGeom prst="rect">
            <a:avLst/>
          </a:prstGeom>
          <a:noFill/>
        </p:spPr>
        <p:txBody>
          <a:bodyPr wrap="square" rtlCol="0">
            <a:spAutoFit/>
          </a:bodyPr>
          <a:lstStyle/>
          <a:p>
            <a:r>
              <a:rPr lang="en-GB" sz="600" dirty="0" smtClean="0"/>
              <a:t>7CSH</a:t>
            </a:r>
            <a:endParaRPr lang="en-GB" sz="600" dirty="0"/>
          </a:p>
        </p:txBody>
      </p:sp>
    </p:spTree>
    <p:extLst>
      <p:ext uri="{BB962C8B-B14F-4D97-AF65-F5344CB8AC3E}">
        <p14:creationId xmlns:p14="http://schemas.microsoft.com/office/powerpoint/2010/main" val="1005799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33" y="1052736"/>
            <a:ext cx="10972800" cy="1143000"/>
          </a:xfrm>
        </p:spPr>
        <p:txBody>
          <a:bodyPr/>
          <a:lstStyle/>
          <a:p>
            <a:r>
              <a:rPr lang="en-GB" dirty="0" smtClean="0"/>
              <a:t>Reports</a:t>
            </a:r>
            <a:endParaRPr lang="en-GB" dirty="0"/>
          </a:p>
        </p:txBody>
      </p:sp>
      <p:sp>
        <p:nvSpPr>
          <p:cNvPr id="3" name="Content Placeholder 2"/>
          <p:cNvSpPr>
            <a:spLocks noGrp="1"/>
          </p:cNvSpPr>
          <p:nvPr>
            <p:ph idx="1"/>
          </p:nvPr>
        </p:nvSpPr>
        <p:spPr>
          <a:xfrm>
            <a:off x="724400" y="2708920"/>
            <a:ext cx="10441160" cy="2160240"/>
          </a:xfrm>
        </p:spPr>
        <p:txBody>
          <a:bodyPr>
            <a:normAutofit lnSpcReduction="10000"/>
          </a:bodyPr>
          <a:lstStyle/>
          <a:p>
            <a:r>
              <a:rPr lang="en-GB" sz="2400" dirty="0" smtClean="0"/>
              <a:t>Issued in December</a:t>
            </a:r>
            <a:r>
              <a:rPr lang="en-GB" sz="2400" dirty="0"/>
              <a:t>, April and </a:t>
            </a:r>
            <a:r>
              <a:rPr lang="en-GB" sz="2400" dirty="0" smtClean="0"/>
              <a:t>July.</a:t>
            </a:r>
          </a:p>
          <a:p>
            <a:r>
              <a:rPr lang="en-GB" sz="2400" dirty="0"/>
              <a:t>Available on Moodle. Paper copies can be requested from the data </a:t>
            </a:r>
            <a:r>
              <a:rPr lang="en-GB" sz="2400" dirty="0" smtClean="0"/>
              <a:t>manager.</a:t>
            </a:r>
          </a:p>
          <a:p>
            <a:r>
              <a:rPr lang="en-GB" sz="2400" dirty="0" smtClean="0"/>
              <a:t>We use new GCSE grading 1-9 and a Working Towards grading W1-W3.</a:t>
            </a:r>
            <a:endParaRPr lang="en-GB" sz="2400" dirty="0"/>
          </a:p>
          <a:p>
            <a:r>
              <a:rPr lang="en-GB" sz="2400" dirty="0" smtClean="0"/>
              <a:t>We also report our level of confidence in that grade A-C.</a:t>
            </a:r>
          </a:p>
          <a:p>
            <a:r>
              <a:rPr lang="en-GB" sz="2400" dirty="0" smtClean="0"/>
              <a:t>We also report an Effort grade.</a:t>
            </a:r>
            <a:endParaRPr lang="en-GB" sz="2400" dirty="0"/>
          </a:p>
        </p:txBody>
      </p:sp>
    </p:spTree>
    <p:extLst>
      <p:ext uri="{BB962C8B-B14F-4D97-AF65-F5344CB8AC3E}">
        <p14:creationId xmlns:p14="http://schemas.microsoft.com/office/powerpoint/2010/main" val="3189097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5300" y="-2628900"/>
            <a:ext cx="13277850" cy="10744200"/>
          </a:xfrm>
          <a:prstGeom prst="rect">
            <a:avLst/>
          </a:prstGeom>
        </p:spPr>
      </p:pic>
    </p:spTree>
    <p:extLst>
      <p:ext uri="{BB962C8B-B14F-4D97-AF65-F5344CB8AC3E}">
        <p14:creationId xmlns:p14="http://schemas.microsoft.com/office/powerpoint/2010/main" val="2606098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94" y="764704"/>
            <a:ext cx="10972800" cy="1143000"/>
          </a:xfrm>
        </p:spPr>
        <p:txBody>
          <a:bodyPr/>
          <a:lstStyle/>
          <a:p>
            <a:r>
              <a:rPr lang="en-GB" dirty="0" smtClean="0"/>
              <a:t>Homework</a:t>
            </a:r>
            <a:endParaRPr lang="en-GB" dirty="0"/>
          </a:p>
        </p:txBody>
      </p:sp>
      <p:sp>
        <p:nvSpPr>
          <p:cNvPr id="3" name="Content Placeholder 2"/>
          <p:cNvSpPr>
            <a:spLocks noGrp="1"/>
          </p:cNvSpPr>
          <p:nvPr>
            <p:ph idx="1"/>
          </p:nvPr>
        </p:nvSpPr>
        <p:spPr>
          <a:xfrm>
            <a:off x="584294" y="2348880"/>
            <a:ext cx="10972800" cy="4061047"/>
          </a:xfrm>
        </p:spPr>
        <p:txBody>
          <a:bodyPr>
            <a:normAutofit/>
          </a:bodyPr>
          <a:lstStyle/>
          <a:p>
            <a:r>
              <a:rPr lang="en-GB" sz="3000" dirty="0" smtClean="0"/>
              <a:t>Encourages good habits of independent learning and private study.</a:t>
            </a:r>
          </a:p>
          <a:p>
            <a:r>
              <a:rPr lang="en-GB" sz="3000" dirty="0" smtClean="0"/>
              <a:t>Allow students to </a:t>
            </a:r>
            <a:r>
              <a:rPr lang="en-GB" sz="3000" dirty="0"/>
              <a:t>prepare for </a:t>
            </a:r>
            <a:r>
              <a:rPr lang="en-GB" sz="3000" dirty="0" smtClean="0"/>
              <a:t>class.</a:t>
            </a:r>
          </a:p>
          <a:p>
            <a:r>
              <a:rPr lang="en-GB" sz="3000" dirty="0" smtClean="0"/>
              <a:t>Allows students to demonstrate </a:t>
            </a:r>
            <a:r>
              <a:rPr lang="en-GB" sz="3000" dirty="0"/>
              <a:t>application of knowledge, understanding and skills. </a:t>
            </a:r>
            <a:endParaRPr lang="en-GB" sz="3000" dirty="0" smtClean="0"/>
          </a:p>
          <a:p>
            <a:r>
              <a:rPr lang="en-GB" sz="3000" dirty="0"/>
              <a:t>Encourages parental involvement. </a:t>
            </a:r>
          </a:p>
          <a:p>
            <a:endParaRPr lang="en-GB" sz="3000" dirty="0" smtClean="0"/>
          </a:p>
          <a:p>
            <a:endParaRPr lang="en-GB" dirty="0"/>
          </a:p>
        </p:txBody>
      </p:sp>
    </p:spTree>
    <p:extLst>
      <p:ext uri="{BB962C8B-B14F-4D97-AF65-F5344CB8AC3E}">
        <p14:creationId xmlns:p14="http://schemas.microsoft.com/office/powerpoint/2010/main" val="3613298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48680"/>
            <a:ext cx="10972800" cy="1143000"/>
          </a:xfrm>
        </p:spPr>
        <p:txBody>
          <a:bodyPr/>
          <a:lstStyle/>
          <a:p>
            <a:r>
              <a:rPr lang="en-GB" dirty="0" smtClean="0"/>
              <a:t>Homework expectations</a:t>
            </a:r>
            <a:endParaRPr lang="en-GB" dirty="0"/>
          </a:p>
        </p:txBody>
      </p:sp>
      <p:sp>
        <p:nvSpPr>
          <p:cNvPr id="3" name="Content Placeholder 2"/>
          <p:cNvSpPr>
            <a:spLocks noGrp="1"/>
          </p:cNvSpPr>
          <p:nvPr>
            <p:ph idx="1"/>
          </p:nvPr>
        </p:nvSpPr>
        <p:spPr>
          <a:xfrm>
            <a:off x="609600" y="2132856"/>
            <a:ext cx="11391056" cy="3340968"/>
          </a:xfrm>
        </p:spPr>
        <p:txBody>
          <a:bodyPr>
            <a:normAutofit fontScale="77500" lnSpcReduction="20000"/>
          </a:bodyPr>
          <a:lstStyle/>
          <a:p>
            <a:r>
              <a:rPr lang="en-GB" dirty="0"/>
              <a:t>No homework timetable gives teachers </a:t>
            </a:r>
            <a:r>
              <a:rPr lang="en-GB" dirty="0" smtClean="0"/>
              <a:t>flexibility.</a:t>
            </a:r>
          </a:p>
          <a:p>
            <a:r>
              <a:rPr lang="en-GB" dirty="0" smtClean="0"/>
              <a:t>Homework </a:t>
            </a:r>
            <a:r>
              <a:rPr lang="en-GB" dirty="0"/>
              <a:t>set via Show My Homework, which students and parents have access to.</a:t>
            </a:r>
          </a:p>
          <a:p>
            <a:r>
              <a:rPr lang="en-GB" dirty="0"/>
              <a:t>On average, students in Year 7 </a:t>
            </a:r>
            <a:r>
              <a:rPr lang="en-GB" dirty="0" smtClean="0"/>
              <a:t>receive a minimum of:</a:t>
            </a:r>
            <a:endParaRPr lang="en-GB" dirty="0"/>
          </a:p>
          <a:p>
            <a:r>
              <a:rPr lang="en-GB" dirty="0" smtClean="0"/>
              <a:t>60 </a:t>
            </a:r>
            <a:r>
              <a:rPr lang="en-GB" dirty="0"/>
              <a:t>minutes </a:t>
            </a:r>
            <a:r>
              <a:rPr lang="en-GB" dirty="0" smtClean="0"/>
              <a:t>per </a:t>
            </a:r>
            <a:r>
              <a:rPr lang="en-GB" dirty="0"/>
              <a:t>week in Mathematics, English and Science.</a:t>
            </a:r>
          </a:p>
          <a:p>
            <a:r>
              <a:rPr lang="en-GB" dirty="0" smtClean="0"/>
              <a:t>30 minutes </a:t>
            </a:r>
            <a:r>
              <a:rPr lang="en-GB" dirty="0"/>
              <a:t>per week in Geography, </a:t>
            </a:r>
            <a:r>
              <a:rPr lang="en-GB" dirty="0" smtClean="0"/>
              <a:t>History and Languages.</a:t>
            </a:r>
          </a:p>
          <a:p>
            <a:r>
              <a:rPr lang="en-GB" dirty="0" smtClean="0"/>
              <a:t>30 minutes per </a:t>
            </a:r>
            <a:r>
              <a:rPr lang="en-GB" dirty="0"/>
              <a:t>fortnight in </a:t>
            </a:r>
            <a:r>
              <a:rPr lang="en-GB" dirty="0" smtClean="0"/>
              <a:t>Art, </a:t>
            </a:r>
            <a:r>
              <a:rPr lang="en-GB" dirty="0"/>
              <a:t>Computing, Performing Arts, </a:t>
            </a:r>
            <a:r>
              <a:rPr lang="en-GB" dirty="0" smtClean="0"/>
              <a:t>RS and </a:t>
            </a:r>
            <a:r>
              <a:rPr lang="en-GB" dirty="0"/>
              <a:t>Technology</a:t>
            </a:r>
            <a:r>
              <a:rPr lang="en-GB" dirty="0" smtClean="0"/>
              <a:t>.</a:t>
            </a:r>
          </a:p>
          <a:p>
            <a:r>
              <a:rPr lang="en-GB" dirty="0"/>
              <a:t>We expect </a:t>
            </a:r>
            <a:r>
              <a:rPr lang="en-GB" dirty="0" smtClean="0"/>
              <a:t>homework to </a:t>
            </a:r>
            <a:r>
              <a:rPr lang="en-GB" dirty="0"/>
              <a:t>be completed to the best of a student’s </a:t>
            </a:r>
            <a:r>
              <a:rPr lang="en-GB" dirty="0" smtClean="0"/>
              <a:t>ability every time.</a:t>
            </a:r>
            <a:endParaRPr lang="en-GB" dirty="0"/>
          </a:p>
          <a:p>
            <a:endParaRPr lang="en-GB" dirty="0" smtClean="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4016766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05" y="404664"/>
            <a:ext cx="10972800" cy="1143000"/>
          </a:xfrm>
        </p:spPr>
        <p:txBody>
          <a:bodyPr/>
          <a:lstStyle/>
          <a:p>
            <a:r>
              <a:rPr lang="en-GB" dirty="0" smtClean="0"/>
              <a:t>Homework Club</a:t>
            </a:r>
            <a:endParaRPr lang="en-GB" dirty="0"/>
          </a:p>
        </p:txBody>
      </p:sp>
      <p:sp>
        <p:nvSpPr>
          <p:cNvPr id="3" name="Content Placeholder 2"/>
          <p:cNvSpPr>
            <a:spLocks noGrp="1"/>
          </p:cNvSpPr>
          <p:nvPr>
            <p:ph idx="1"/>
          </p:nvPr>
        </p:nvSpPr>
        <p:spPr>
          <a:xfrm>
            <a:off x="628236" y="2060848"/>
            <a:ext cx="10972800" cy="3340968"/>
          </a:xfrm>
        </p:spPr>
        <p:txBody>
          <a:bodyPr>
            <a:normAutofit lnSpcReduction="10000"/>
          </a:bodyPr>
          <a:lstStyle/>
          <a:p>
            <a:r>
              <a:rPr lang="en-GB" dirty="0" smtClean="0"/>
              <a:t>Every weekday in the library.</a:t>
            </a:r>
          </a:p>
          <a:p>
            <a:r>
              <a:rPr lang="en-GB" dirty="0" smtClean="0"/>
              <a:t>Access to computers, printers, books, resources. </a:t>
            </a:r>
          </a:p>
          <a:p>
            <a:r>
              <a:rPr lang="en-GB" dirty="0" smtClean="0"/>
              <a:t>Staffed.</a:t>
            </a:r>
          </a:p>
          <a:p>
            <a:r>
              <a:rPr lang="en-GB" dirty="0" smtClean="0"/>
              <a:t>Open until 4:30pm Monday-Thursday and 4pm Friday.</a:t>
            </a:r>
          </a:p>
          <a:p>
            <a:r>
              <a:rPr lang="en-GB" dirty="0" smtClean="0"/>
              <a:t>The library is also open every weekday morning from 7:45am and at break and lunch.</a:t>
            </a:r>
          </a:p>
          <a:p>
            <a:endParaRPr lang="en-GB" dirty="0"/>
          </a:p>
        </p:txBody>
      </p:sp>
    </p:spTree>
    <p:extLst>
      <p:ext uri="{BB962C8B-B14F-4D97-AF65-F5344CB8AC3E}">
        <p14:creationId xmlns:p14="http://schemas.microsoft.com/office/powerpoint/2010/main" val="338113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3933056"/>
            <a:ext cx="8352928" cy="1303094"/>
          </a:xfrm>
        </p:spPr>
        <p:txBody>
          <a:bodyPr>
            <a:normAutofit fontScale="90000"/>
          </a:bodyPr>
          <a:lstStyle/>
          <a:p>
            <a:pPr algn="ctr"/>
            <a:r>
              <a:rPr lang="en-GB" sz="7200" b="1" dirty="0" smtClean="0">
                <a:solidFill>
                  <a:srgbClr val="0070C0"/>
                </a:solidFill>
              </a:rPr>
              <a:t>Show my </a:t>
            </a:r>
            <a:r>
              <a:rPr lang="en-GB" sz="7200" dirty="0">
                <a:solidFill>
                  <a:srgbClr val="0070C0"/>
                </a:solidFill>
              </a:rPr>
              <a:t>Homework</a:t>
            </a:r>
            <a:br>
              <a:rPr lang="en-GB" sz="7200" dirty="0">
                <a:solidFill>
                  <a:srgbClr val="0070C0"/>
                </a:solidFill>
              </a:rPr>
            </a:br>
            <a:r>
              <a:rPr lang="en-GB" sz="1800" dirty="0">
                <a:solidFill>
                  <a:srgbClr val="0070C0"/>
                </a:solidFill>
              </a:rPr>
              <a:t>All students have received basic </a:t>
            </a:r>
            <a:br>
              <a:rPr lang="en-GB" sz="1800" dirty="0">
                <a:solidFill>
                  <a:srgbClr val="0070C0"/>
                </a:solidFill>
              </a:rPr>
            </a:br>
            <a:r>
              <a:rPr lang="en-GB" sz="1800" dirty="0">
                <a:solidFill>
                  <a:srgbClr val="0070C0"/>
                </a:solidFill>
              </a:rPr>
              <a:t>Show My Homework training in computing lessons.</a:t>
            </a:r>
            <a:br>
              <a:rPr lang="en-GB" sz="1800" dirty="0">
                <a:solidFill>
                  <a:srgbClr val="0070C0"/>
                </a:solidFill>
              </a:rPr>
            </a:br>
            <a:r>
              <a:rPr lang="en-GB" sz="7200" b="1" dirty="0" smtClean="0">
                <a:solidFill>
                  <a:srgbClr val="0070C0"/>
                </a:solidFill>
              </a:rPr>
              <a:t/>
            </a:r>
            <a:br>
              <a:rPr lang="en-GB" sz="7200" b="1" dirty="0" smtClean="0">
                <a:solidFill>
                  <a:srgbClr val="0070C0"/>
                </a:solidFill>
              </a:rPr>
            </a:br>
            <a:r>
              <a:rPr lang="en-GB" sz="2200" b="1" dirty="0" smtClean="0">
                <a:solidFill>
                  <a:srgbClr val="0070C0"/>
                </a:solidFill>
              </a:rPr>
              <a:t/>
            </a:r>
            <a:br>
              <a:rPr lang="en-GB" sz="2200" b="1" dirty="0" smtClean="0">
                <a:solidFill>
                  <a:srgbClr val="0070C0"/>
                </a:solidFill>
              </a:rPr>
            </a:br>
            <a:endParaRPr lang="en-GB" sz="2200" b="1" dirty="0">
              <a:solidFill>
                <a:srgbClr val="0070C0"/>
              </a:solidFill>
            </a:endParaRPr>
          </a:p>
        </p:txBody>
      </p:sp>
      <p:pic>
        <p:nvPicPr>
          <p:cNvPr id="1026" name="Picture 2" descr="Image result for google images show my ho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4" y="757337"/>
            <a:ext cx="2386157" cy="193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60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2" y="2492896"/>
            <a:ext cx="10225136" cy="1303094"/>
          </a:xfrm>
        </p:spPr>
        <p:txBody>
          <a:bodyPr>
            <a:normAutofit fontScale="90000"/>
          </a:bodyPr>
          <a:lstStyle/>
          <a:p>
            <a:r>
              <a:rPr lang="en-GB" dirty="0" smtClean="0"/>
              <a:t>An overview of exam results</a:t>
            </a:r>
            <a:br>
              <a:rPr lang="en-GB" dirty="0" smtClean="0"/>
            </a:br>
            <a:r>
              <a:rPr lang="en-GB" sz="2200" b="0" dirty="0" smtClean="0"/>
              <a:t>Andrew Waller</a:t>
            </a:r>
            <a:br>
              <a:rPr lang="en-GB" sz="2200" b="0" dirty="0" smtClean="0"/>
            </a:br>
            <a:r>
              <a:rPr lang="en-GB" sz="2200" b="0" dirty="0" err="1" smtClean="0"/>
              <a:t>Headteacher</a:t>
            </a:r>
            <a:r>
              <a:rPr lang="en-GB" sz="2200" b="0" dirty="0" smtClean="0"/>
              <a:t/>
            </a:r>
            <a:br>
              <a:rPr lang="en-GB" sz="2200" b="0" dirty="0" smtClean="0"/>
            </a:br>
            <a:endParaRPr lang="en-GB" sz="2200" b="0" dirty="0"/>
          </a:p>
        </p:txBody>
      </p:sp>
    </p:spTree>
    <p:extLst>
      <p:ext uri="{BB962C8B-B14F-4D97-AF65-F5344CB8AC3E}">
        <p14:creationId xmlns:p14="http://schemas.microsoft.com/office/powerpoint/2010/main" val="1647220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622" y="836712"/>
            <a:ext cx="11504026" cy="4996247"/>
          </a:xfrm>
        </p:spPr>
        <p:txBody>
          <a:bodyPr>
            <a:normAutofit fontScale="92500" lnSpcReduction="10000"/>
          </a:bodyPr>
          <a:lstStyle/>
          <a:p>
            <a:pPr algn="l"/>
            <a:r>
              <a:rPr lang="en-GB" dirty="0" smtClean="0">
                <a:solidFill>
                  <a:schemeClr val="tx1"/>
                </a:solidFill>
              </a:rPr>
              <a:t>Using </a:t>
            </a:r>
            <a:r>
              <a:rPr lang="en-GB" b="1" dirty="0" smtClean="0">
                <a:solidFill>
                  <a:schemeClr val="tx1"/>
                </a:solidFill>
              </a:rPr>
              <a:t>Chrome</a:t>
            </a:r>
            <a:r>
              <a:rPr lang="en-GB" dirty="0" smtClean="0">
                <a:solidFill>
                  <a:schemeClr val="tx1"/>
                </a:solidFill>
              </a:rPr>
              <a:t> access the </a:t>
            </a:r>
            <a:r>
              <a:rPr lang="en-GB" dirty="0" err="1" smtClean="0">
                <a:solidFill>
                  <a:schemeClr val="tx1"/>
                </a:solidFill>
              </a:rPr>
              <a:t>Carr</a:t>
            </a:r>
            <a:r>
              <a:rPr lang="en-GB" dirty="0" smtClean="0">
                <a:solidFill>
                  <a:schemeClr val="tx1"/>
                </a:solidFill>
              </a:rPr>
              <a:t> Hill Website and at the bottom under “Useful Links” click “Show my Homework”</a:t>
            </a:r>
          </a:p>
          <a:p>
            <a:endParaRPr lang="en-GB" dirty="0"/>
          </a:p>
          <a:p>
            <a:endParaRPr lang="en-GB" dirty="0" smtClean="0"/>
          </a:p>
          <a:p>
            <a:endParaRPr lang="en-GB" dirty="0"/>
          </a:p>
          <a:p>
            <a:endParaRPr lang="en-GB" dirty="0" smtClean="0"/>
          </a:p>
          <a:p>
            <a:endParaRPr lang="en-GB" dirty="0"/>
          </a:p>
          <a:p>
            <a:r>
              <a:rPr lang="en-GB" dirty="0"/>
              <a:t>	</a:t>
            </a:r>
            <a:r>
              <a:rPr lang="en-GB" dirty="0" smtClean="0"/>
              <a:t>						</a:t>
            </a:r>
          </a:p>
          <a:p>
            <a:r>
              <a:rPr lang="en-GB" dirty="0" smtClean="0"/>
              <a:t>																</a:t>
            </a:r>
            <a:endParaRPr lang="en-GB" dirty="0"/>
          </a:p>
        </p:txBody>
      </p:sp>
      <p:pic>
        <p:nvPicPr>
          <p:cNvPr id="4" name="Picture 3"/>
          <p:cNvPicPr>
            <a:picLocks noChangeAspect="1"/>
          </p:cNvPicPr>
          <p:nvPr/>
        </p:nvPicPr>
        <p:blipFill>
          <a:blip r:embed="rId2"/>
          <a:stretch>
            <a:fillRect/>
          </a:stretch>
        </p:blipFill>
        <p:spPr>
          <a:xfrm>
            <a:off x="914400" y="1883176"/>
            <a:ext cx="6774873" cy="4234296"/>
          </a:xfrm>
          <a:prstGeom prst="rect">
            <a:avLst/>
          </a:prstGeom>
        </p:spPr>
      </p:pic>
      <p:sp>
        <p:nvSpPr>
          <p:cNvPr id="5" name="Left Arrow 4"/>
          <p:cNvSpPr/>
          <p:nvPr/>
        </p:nvSpPr>
        <p:spPr>
          <a:xfrm>
            <a:off x="4583832" y="4725144"/>
            <a:ext cx="4966855" cy="76892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ctrTitle"/>
          </p:nvPr>
        </p:nvSpPr>
        <p:spPr/>
        <p:txBody>
          <a:bodyPr/>
          <a:lstStyle/>
          <a:p>
            <a:endParaRPr lang="en-GB"/>
          </a:p>
        </p:txBody>
      </p:sp>
    </p:spTree>
    <p:extLst>
      <p:ext uri="{BB962C8B-B14F-4D97-AF65-F5344CB8AC3E}">
        <p14:creationId xmlns:p14="http://schemas.microsoft.com/office/powerpoint/2010/main" val="1437758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25" y="249381"/>
            <a:ext cx="2376265" cy="1143000"/>
          </a:xfrm>
        </p:spPr>
        <p:txBody>
          <a:bodyPr/>
          <a:lstStyle/>
          <a:p>
            <a:pPr algn="ctr"/>
            <a:r>
              <a:rPr lang="en-GB" b="1" dirty="0" smtClean="0">
                <a:solidFill>
                  <a:srgbClr val="002060"/>
                </a:solidFill>
              </a:rPr>
              <a:t>Log in</a:t>
            </a:r>
            <a:endParaRPr lang="en-GB" b="1" dirty="0">
              <a:solidFill>
                <a:srgbClr val="002060"/>
              </a:solidFill>
            </a:endParaRPr>
          </a:p>
        </p:txBody>
      </p:sp>
      <p:pic>
        <p:nvPicPr>
          <p:cNvPr id="6" name="Picture 5"/>
          <p:cNvPicPr>
            <a:picLocks noChangeAspect="1"/>
          </p:cNvPicPr>
          <p:nvPr/>
        </p:nvPicPr>
        <p:blipFill>
          <a:blip r:embed="rId2"/>
          <a:stretch>
            <a:fillRect/>
          </a:stretch>
        </p:blipFill>
        <p:spPr>
          <a:xfrm>
            <a:off x="838200" y="1600994"/>
            <a:ext cx="7680960" cy="4800600"/>
          </a:xfrm>
          <a:prstGeom prst="rect">
            <a:avLst/>
          </a:prstGeom>
        </p:spPr>
      </p:pic>
      <p:sp>
        <p:nvSpPr>
          <p:cNvPr id="7" name="Content Placeholder 6"/>
          <p:cNvSpPr>
            <a:spLocks noGrp="1"/>
          </p:cNvSpPr>
          <p:nvPr>
            <p:ph idx="1"/>
          </p:nvPr>
        </p:nvSpPr>
        <p:spPr>
          <a:xfrm>
            <a:off x="7034645" y="1392381"/>
            <a:ext cx="4132118" cy="162574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Tree>
    <p:extLst>
      <p:ext uri="{BB962C8B-B14F-4D97-AF65-F5344CB8AC3E}">
        <p14:creationId xmlns:p14="http://schemas.microsoft.com/office/powerpoint/2010/main" val="53643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91745" y="2283473"/>
            <a:ext cx="2323069" cy="923330"/>
          </a:xfrm>
          <a:prstGeom prst="rect">
            <a:avLst/>
          </a:prstGeom>
          <a:noFill/>
        </p:spPr>
        <p:txBody>
          <a:bodyPr wrap="square" rtlCol="0">
            <a:spAutoFit/>
          </a:bodyPr>
          <a:lstStyle/>
          <a:p>
            <a:r>
              <a:rPr lang="en-GB" b="1" dirty="0" smtClean="0"/>
              <a:t>Click here - Use the Red Office 365 button to log in </a:t>
            </a:r>
            <a:endParaRPr lang="en-GB" b="1" dirty="0"/>
          </a:p>
        </p:txBody>
      </p:sp>
      <p:pic>
        <p:nvPicPr>
          <p:cNvPr id="5" name="Picture 4"/>
          <p:cNvPicPr>
            <a:picLocks noChangeAspect="1"/>
          </p:cNvPicPr>
          <p:nvPr/>
        </p:nvPicPr>
        <p:blipFill>
          <a:blip r:embed="rId2"/>
          <a:stretch>
            <a:fillRect/>
          </a:stretch>
        </p:blipFill>
        <p:spPr>
          <a:xfrm>
            <a:off x="644235" y="808100"/>
            <a:ext cx="8831943" cy="5519964"/>
          </a:xfrm>
          <a:prstGeom prst="rect">
            <a:avLst/>
          </a:prstGeom>
        </p:spPr>
      </p:pic>
      <p:sp>
        <p:nvSpPr>
          <p:cNvPr id="6" name="Left Arrow 5"/>
          <p:cNvSpPr/>
          <p:nvPr/>
        </p:nvSpPr>
        <p:spPr>
          <a:xfrm>
            <a:off x="6920346" y="2360675"/>
            <a:ext cx="2671399" cy="76892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0523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951588"/>
            <a:ext cx="9217024" cy="5184576"/>
          </a:xfrm>
          <a:prstGeom prst="rect">
            <a:avLst/>
          </a:prstGeom>
        </p:spPr>
      </p:pic>
      <p:sp>
        <p:nvSpPr>
          <p:cNvPr id="4" name="TextBox 3"/>
          <p:cNvSpPr txBox="1"/>
          <p:nvPr/>
        </p:nvSpPr>
        <p:spPr>
          <a:xfrm>
            <a:off x="-240704" y="260648"/>
            <a:ext cx="7912470" cy="400110"/>
          </a:xfrm>
          <a:prstGeom prst="rect">
            <a:avLst/>
          </a:prstGeom>
          <a:noFill/>
        </p:spPr>
        <p:txBody>
          <a:bodyPr wrap="square" rtlCol="0">
            <a:spAutoFit/>
          </a:bodyPr>
          <a:lstStyle/>
          <a:p>
            <a:pPr algn="ctr"/>
            <a:r>
              <a:rPr lang="en-GB" sz="2000" b="1" dirty="0" smtClean="0"/>
              <a:t>They now have access to their account on Show My Homework</a:t>
            </a:r>
            <a:endParaRPr lang="en-GB" sz="2000" b="1" dirty="0"/>
          </a:p>
        </p:txBody>
      </p:sp>
    </p:spTree>
    <p:extLst>
      <p:ext uri="{BB962C8B-B14F-4D97-AF65-F5344CB8AC3E}">
        <p14:creationId xmlns:p14="http://schemas.microsoft.com/office/powerpoint/2010/main" val="3194542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492896"/>
            <a:ext cx="8352928" cy="1303094"/>
          </a:xfrm>
        </p:spPr>
        <p:txBody>
          <a:bodyPr>
            <a:normAutofit fontScale="90000"/>
          </a:bodyPr>
          <a:lstStyle/>
          <a:p>
            <a:r>
              <a:rPr lang="en-GB" sz="7200" dirty="0" smtClean="0"/>
              <a:t>Initial testing</a:t>
            </a:r>
            <a:br>
              <a:rPr lang="en-GB" sz="7200" dirty="0" smtClean="0"/>
            </a:br>
            <a:r>
              <a:rPr lang="en-GB" sz="2200" b="0" dirty="0" smtClean="0"/>
              <a:t>Joanne Darkin</a:t>
            </a:r>
            <a:br>
              <a:rPr lang="en-GB" sz="2200" b="0" dirty="0" smtClean="0"/>
            </a:br>
            <a:r>
              <a:rPr lang="en-GB" sz="2200" b="0" dirty="0" err="1" smtClean="0"/>
              <a:t>SENCo</a:t>
            </a:r>
            <a:r>
              <a:rPr lang="en-GB" sz="2200" b="0" dirty="0" smtClean="0"/>
              <a:t/>
            </a:r>
            <a:br>
              <a:rPr lang="en-GB" sz="2200" b="0" dirty="0" smtClean="0"/>
            </a:br>
            <a:endParaRPr lang="en-GB" sz="2200" b="0" dirty="0"/>
          </a:p>
        </p:txBody>
      </p:sp>
    </p:spTree>
    <p:extLst>
      <p:ext uri="{BB962C8B-B14F-4D97-AF65-F5344CB8AC3E}">
        <p14:creationId xmlns:p14="http://schemas.microsoft.com/office/powerpoint/2010/main" val="2514010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LASS and Exact</a:t>
            </a:r>
            <a:endParaRPr lang="en-GB" dirty="0"/>
          </a:p>
        </p:txBody>
      </p:sp>
      <p:sp>
        <p:nvSpPr>
          <p:cNvPr id="3" name="Content Placeholder 2"/>
          <p:cNvSpPr>
            <a:spLocks noGrp="1"/>
          </p:cNvSpPr>
          <p:nvPr>
            <p:ph idx="1"/>
          </p:nvPr>
        </p:nvSpPr>
        <p:spPr>
          <a:xfrm>
            <a:off x="479376" y="1417638"/>
            <a:ext cx="10972800" cy="4349079"/>
          </a:xfrm>
        </p:spPr>
        <p:txBody>
          <a:bodyPr>
            <a:normAutofit fontScale="47500" lnSpcReduction="20000"/>
          </a:bodyPr>
          <a:lstStyle/>
          <a:p>
            <a:r>
              <a:rPr lang="en-GB" sz="4200" dirty="0" smtClean="0"/>
              <a:t>As a school we use LASS to identify dyslexic tendencies as well as other learning needs.  </a:t>
            </a:r>
          </a:p>
          <a:p>
            <a:r>
              <a:rPr lang="en-GB" sz="4200" dirty="0" smtClean="0"/>
              <a:t>LASS allows us to identify poor visual, auditory and verbal memory as well as single word reading, spelling and reasoning.</a:t>
            </a:r>
          </a:p>
          <a:p>
            <a:r>
              <a:rPr lang="en-GB" sz="4200" dirty="0" smtClean="0"/>
              <a:t>Exact is a time efficient assessment that highlights learning barriers in more detail.</a:t>
            </a:r>
          </a:p>
          <a:p>
            <a:r>
              <a:rPr lang="en-GB" sz="4200" dirty="0" smtClean="0"/>
              <a:t>Exact is also a time efficient assessment that allows us to identify which students may qualify for an access arrangement.</a:t>
            </a:r>
          </a:p>
          <a:p>
            <a:r>
              <a:rPr lang="en-GB" sz="4200" dirty="0" smtClean="0"/>
              <a:t>Identified learning barriers are followed up on and supported using an appropriate intervention where impact can be measured.</a:t>
            </a:r>
          </a:p>
          <a:p>
            <a:r>
              <a:rPr lang="en-GB" sz="4200" dirty="0"/>
              <a:t>D</a:t>
            </a:r>
            <a:r>
              <a:rPr lang="en-GB" sz="4200" dirty="0" smtClean="0"/>
              <a:t>ifferentiation through Quality </a:t>
            </a:r>
            <a:r>
              <a:rPr lang="en-GB" sz="4200" dirty="0"/>
              <a:t>F</a:t>
            </a:r>
            <a:r>
              <a:rPr lang="en-GB" sz="4200" dirty="0" smtClean="0"/>
              <a:t>irst Teaching, IDL, LEXIA and SLCN support are some of the interventions we use to support students with identified barriers to learning.</a:t>
            </a:r>
          </a:p>
          <a:p>
            <a:r>
              <a:rPr lang="en-GB" sz="4200" dirty="0" smtClean="0"/>
              <a:t>We cannot test and give a diagnosis for dyslexia.</a:t>
            </a:r>
          </a:p>
          <a:p>
            <a:r>
              <a:rPr lang="en-GB" sz="4200" dirty="0" smtClean="0"/>
              <a:t>What we can do is ensure students, parents and staff, have access to strategies that will support a students unmet needs.  Strategies that provide the opportunity, for every student to achieve their full potential.</a:t>
            </a:r>
            <a:endParaRPr lang="en-GB" dirty="0"/>
          </a:p>
        </p:txBody>
      </p:sp>
    </p:spTree>
    <p:extLst>
      <p:ext uri="{BB962C8B-B14F-4D97-AF65-F5344CB8AC3E}">
        <p14:creationId xmlns:p14="http://schemas.microsoft.com/office/powerpoint/2010/main" val="177240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Boxall-Testing </a:t>
            </a:r>
            <a:endParaRPr lang="en-GB" dirty="0"/>
          </a:p>
        </p:txBody>
      </p:sp>
      <p:sp>
        <p:nvSpPr>
          <p:cNvPr id="3" name="Content Placeholder 2"/>
          <p:cNvSpPr>
            <a:spLocks noGrp="1"/>
          </p:cNvSpPr>
          <p:nvPr>
            <p:ph idx="1"/>
          </p:nvPr>
        </p:nvSpPr>
        <p:spPr/>
        <p:txBody>
          <a:bodyPr>
            <a:noAutofit/>
          </a:bodyPr>
          <a:lstStyle/>
          <a:p>
            <a:r>
              <a:rPr lang="en-GB" sz="1800" dirty="0" smtClean="0"/>
              <a:t>Boxall was </a:t>
            </a:r>
            <a:r>
              <a:rPr lang="en-GB" sz="1800" dirty="0"/>
              <a:t>developed in 1969 </a:t>
            </a:r>
            <a:r>
              <a:rPr lang="en-GB" sz="1800" dirty="0" smtClean="0"/>
              <a:t>by a </a:t>
            </a:r>
            <a:r>
              <a:rPr lang="en-GB" sz="1800" dirty="0"/>
              <a:t>leading psychologist, it has continued to be developed and used effectively to date.</a:t>
            </a:r>
            <a:endParaRPr lang="en-GB" sz="1800" dirty="0" smtClean="0"/>
          </a:p>
          <a:p>
            <a:r>
              <a:rPr lang="en-GB" sz="1800" dirty="0" smtClean="0"/>
              <a:t>Boxall provides a framework for the precise assessment of </a:t>
            </a:r>
            <a:r>
              <a:rPr lang="en-GB" sz="1800" dirty="0"/>
              <a:t>s</a:t>
            </a:r>
            <a:r>
              <a:rPr lang="en-GB" sz="1800" dirty="0" smtClean="0"/>
              <a:t>tudents who experience social and emotional difficulties.</a:t>
            </a:r>
          </a:p>
          <a:p>
            <a:r>
              <a:rPr lang="en-GB" sz="1800" dirty="0" smtClean="0"/>
              <a:t>Boxall measures progress through different aspects of development in the pre-school years. Satisfactory completion of early years development is crucial, if students are to make good use of their education opportunities.</a:t>
            </a:r>
          </a:p>
          <a:p>
            <a:r>
              <a:rPr lang="en-GB" sz="1800" dirty="0" smtClean="0"/>
              <a:t>Boxall is not a test that can be used to diagnose a student with a condition.  </a:t>
            </a:r>
          </a:p>
          <a:p>
            <a:r>
              <a:rPr lang="en-GB" sz="1800" dirty="0" smtClean="0"/>
              <a:t>It is a test that provides information allowing us to support any unmet needs.  As a result, we develop interventions, programmes and strategies that are effective and sustainable. Strategies that support students self worth, resilience and wellbeing etc.  </a:t>
            </a:r>
            <a:endParaRPr lang="en-GB" sz="1800" dirty="0"/>
          </a:p>
          <a:p>
            <a:r>
              <a:rPr lang="en-GB" sz="1800" dirty="0" smtClean="0"/>
              <a:t>Boxall is one of the most effective ways to monitor the core of the whole student.  </a:t>
            </a:r>
          </a:p>
          <a:p>
            <a:r>
              <a:rPr lang="en-GB" sz="1800" dirty="0" smtClean="0"/>
              <a:t>Research provides both formative and summative evidence, demonstrating the impact gained from using Boxall.  </a:t>
            </a:r>
          </a:p>
          <a:p>
            <a:r>
              <a:rPr lang="en-GB" sz="1800" dirty="0" smtClean="0"/>
              <a:t>Unlike LASS and Exact that are used in relation to cognitive ability, not every child will need a Boxall assessment.</a:t>
            </a:r>
            <a:endParaRPr lang="en-GB" sz="1800" dirty="0"/>
          </a:p>
        </p:txBody>
      </p:sp>
    </p:spTree>
    <p:extLst>
      <p:ext uri="{BB962C8B-B14F-4D97-AF65-F5344CB8AC3E}">
        <p14:creationId xmlns:p14="http://schemas.microsoft.com/office/powerpoint/2010/main" val="168895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0933" y="2204864"/>
            <a:ext cx="6681067" cy="1303094"/>
          </a:xfrm>
        </p:spPr>
        <p:txBody>
          <a:bodyPr>
            <a:normAutofit fontScale="90000"/>
          </a:bodyPr>
          <a:lstStyle/>
          <a:p>
            <a:r>
              <a:rPr lang="en-GB" sz="7200" dirty="0" smtClean="0"/>
              <a:t>English</a:t>
            </a:r>
            <a:br>
              <a:rPr lang="en-GB" sz="7200" dirty="0" smtClean="0"/>
            </a:br>
            <a:r>
              <a:rPr lang="en-GB" sz="2200" b="0" dirty="0" smtClean="0"/>
              <a:t>Kathryn Gardner</a:t>
            </a:r>
            <a:br>
              <a:rPr lang="en-GB" sz="2200" b="0" dirty="0" smtClean="0"/>
            </a:br>
            <a:r>
              <a:rPr lang="en-GB" sz="2200" b="0" dirty="0" smtClean="0"/>
              <a:t>Assistant Head of Faculty</a:t>
            </a:r>
            <a:br>
              <a:rPr lang="en-GB" sz="2200" b="0" dirty="0" smtClean="0"/>
            </a:br>
            <a:endParaRPr lang="en-GB" sz="2200" b="0" dirty="0"/>
          </a:p>
        </p:txBody>
      </p:sp>
      <p:pic>
        <p:nvPicPr>
          <p:cNvPr id="2052" name="Picture 4" descr="http://www.hkedcity.net/ereading/content_file/218/1765/cover1642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75" r="3735" b="3471"/>
          <a:stretch/>
        </p:blipFill>
        <p:spPr bwMode="auto">
          <a:xfrm rot="21055057">
            <a:off x="1415480" y="1052736"/>
            <a:ext cx="2952328" cy="451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18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052736"/>
            <a:ext cx="8147248" cy="4176465"/>
          </a:xfrm>
        </p:spPr>
        <p:txBody>
          <a:bodyPr>
            <a:normAutofit/>
          </a:bodyPr>
          <a:lstStyle/>
          <a:p>
            <a:r>
              <a:rPr lang="en-GB" sz="2800" dirty="0"/>
              <a:t>Interventions include one to one or work within small groups.  These will usually be within their normal </a:t>
            </a:r>
            <a:r>
              <a:rPr lang="en-GB" sz="2800" dirty="0" smtClean="0"/>
              <a:t>English lessons and they include both in-class support and withdrawal from lessons on a short term basis. The latter is usually done within timetabled library lessons.</a:t>
            </a:r>
          </a:p>
          <a:p>
            <a:r>
              <a:rPr lang="en-GB" sz="2800" dirty="0" smtClean="0"/>
              <a:t>If other arrangements for more sustained intervention are needed, you will always be informed and regularly updated.</a:t>
            </a:r>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0336" y="1385643"/>
            <a:ext cx="2543175" cy="3810000"/>
          </a:xfrm>
          <a:prstGeom prst="rect">
            <a:avLst/>
          </a:prstGeom>
        </p:spPr>
      </p:pic>
    </p:spTree>
    <p:extLst>
      <p:ext uri="{BB962C8B-B14F-4D97-AF65-F5344CB8AC3E}">
        <p14:creationId xmlns:p14="http://schemas.microsoft.com/office/powerpoint/2010/main" val="129850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Year 7 Course</a:t>
            </a:r>
            <a:endParaRPr lang="en-GB" dirty="0"/>
          </a:p>
        </p:txBody>
      </p:sp>
      <p:sp>
        <p:nvSpPr>
          <p:cNvPr id="3" name="Content Placeholder 2"/>
          <p:cNvSpPr>
            <a:spLocks noGrp="1"/>
          </p:cNvSpPr>
          <p:nvPr>
            <p:ph idx="1"/>
          </p:nvPr>
        </p:nvSpPr>
        <p:spPr>
          <a:xfrm>
            <a:off x="326027" y="1231131"/>
            <a:ext cx="8496944" cy="4824536"/>
          </a:xfrm>
        </p:spPr>
        <p:txBody>
          <a:bodyPr>
            <a:normAutofit fontScale="92500"/>
          </a:bodyPr>
          <a:lstStyle/>
          <a:p>
            <a:r>
              <a:rPr lang="en-GB" sz="2600" dirty="0" smtClean="0"/>
              <a:t>The year 7 English course consolidates and develops skills taught at KS2 whilst preparing students for forthcoming GCSE English and Literature study.</a:t>
            </a:r>
          </a:p>
          <a:p>
            <a:r>
              <a:rPr lang="en-GB" sz="2600" dirty="0" smtClean="0"/>
              <a:t>Students will read a range of fiction and non-fiction texts including Shakespeare and other pre twentieth century texts.  They learn to develop the skills of analysis.  A variety of writing styles are practised and there is a focus on improving technical accuracy – spelling, punctuation and grammar.</a:t>
            </a:r>
          </a:p>
          <a:p>
            <a:r>
              <a:rPr lang="en-GB" sz="2600" dirty="0" smtClean="0"/>
              <a:t>In addition to this curricular work, the English department offers a range of extra-curricular activities and competitions to encourage students to write for different audiences and to promote a love of literature and reading. </a:t>
            </a:r>
            <a:endParaRPr lang="en-GB" sz="2600" dirty="0"/>
          </a:p>
          <a:p>
            <a:endParaRPr lang="en-GB" sz="2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383" y="1196752"/>
            <a:ext cx="2543175" cy="3810000"/>
          </a:xfrm>
          <a:prstGeom prst="rect">
            <a:avLst/>
          </a:prstGeom>
        </p:spPr>
      </p:pic>
    </p:spTree>
    <p:extLst>
      <p:ext uri="{BB962C8B-B14F-4D97-AF65-F5344CB8AC3E}">
        <p14:creationId xmlns:p14="http://schemas.microsoft.com/office/powerpoint/2010/main" val="3437261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206" y="560439"/>
            <a:ext cx="11602450" cy="4801314"/>
          </a:xfrm>
          <a:prstGeom prst="rect">
            <a:avLst/>
          </a:prstGeom>
          <a:noFill/>
        </p:spPr>
        <p:txBody>
          <a:bodyPr wrap="square" rtlCol="0">
            <a:spAutoFit/>
          </a:bodyPr>
          <a:lstStyle/>
          <a:p>
            <a:r>
              <a:rPr lang="en-GB" dirty="0" smtClean="0"/>
              <a:t>2018 results highlights</a:t>
            </a:r>
          </a:p>
          <a:p>
            <a:endParaRPr lang="en-GB" dirty="0"/>
          </a:p>
          <a:p>
            <a:pPr marL="285750" indent="-285750">
              <a:buFont typeface="Arial" panose="020B0604020202020204" pitchFamily="34" charset="0"/>
              <a:buChar char="•"/>
            </a:pPr>
            <a:r>
              <a:rPr lang="en-GB" dirty="0" smtClean="0"/>
              <a:t>Maths improved by 6% to 68% and was very close to national average of 70%</a:t>
            </a:r>
          </a:p>
          <a:p>
            <a:endParaRPr lang="en-GB" dirty="0" smtClean="0"/>
          </a:p>
          <a:p>
            <a:pPr marL="285750" indent="-285750">
              <a:buFont typeface="Arial" panose="020B0604020202020204" pitchFamily="34" charset="0"/>
              <a:buChar char="•"/>
            </a:pPr>
            <a:r>
              <a:rPr lang="en-GB" dirty="0" smtClean="0"/>
              <a:t>Science results showed massive improvement and 65% left with 2 sciences which is above national average</a:t>
            </a:r>
          </a:p>
          <a:p>
            <a:endParaRPr lang="en-GB" dirty="0" smtClean="0"/>
          </a:p>
          <a:p>
            <a:pPr marL="285750" indent="-285750">
              <a:buFont typeface="Arial" panose="020B0604020202020204" pitchFamily="34" charset="0"/>
              <a:buChar char="•"/>
            </a:pPr>
            <a:r>
              <a:rPr lang="en-GB" dirty="0" smtClean="0"/>
              <a:t>17 grade 9s in Biology, Chemistry, Physics</a:t>
            </a:r>
          </a:p>
          <a:p>
            <a:endParaRPr lang="en-GB" dirty="0" smtClean="0"/>
          </a:p>
          <a:p>
            <a:pPr marL="285750" indent="-285750">
              <a:buFont typeface="Arial" panose="020B0604020202020204" pitchFamily="34" charset="0"/>
              <a:buChar char="•"/>
            </a:pPr>
            <a:r>
              <a:rPr lang="en-GB" dirty="0" smtClean="0"/>
              <a:t>RS improved by 13% and so 54% of students left with an RS GCSE</a:t>
            </a:r>
          </a:p>
          <a:p>
            <a:endParaRPr lang="en-GB" dirty="0" smtClean="0"/>
          </a:p>
          <a:p>
            <a:pPr marL="285750" indent="-285750">
              <a:buFont typeface="Arial" panose="020B0604020202020204" pitchFamily="34" charset="0"/>
              <a:buChar char="•"/>
            </a:pPr>
            <a:r>
              <a:rPr lang="en-GB" dirty="0" smtClean="0"/>
              <a:t>Art, Computing, Photography, Textiles, Biology, Physics, Chemistry, PE results on or above national average at grade 4+</a:t>
            </a:r>
          </a:p>
          <a:p>
            <a:endParaRPr lang="en-GB" dirty="0" smtClean="0"/>
          </a:p>
          <a:p>
            <a:pPr marL="285750" indent="-285750">
              <a:buFont typeface="Arial" panose="020B0604020202020204" pitchFamily="34" charset="0"/>
              <a:buChar char="•"/>
            </a:pPr>
            <a:r>
              <a:rPr lang="en-GB" dirty="0" smtClean="0"/>
              <a:t>100% pass rate in Dance, Performing Arts and Sport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smtClean="0"/>
              <a:t>Ebacc</a:t>
            </a:r>
            <a:r>
              <a:rPr lang="en-GB" dirty="0" smtClean="0"/>
              <a:t> (Maths, English, Science, MFL, Humanity) up from 9% to 20% at grade 4+</a:t>
            </a:r>
          </a:p>
          <a:p>
            <a:endParaRPr lang="en-GB" dirty="0" smtClean="0"/>
          </a:p>
          <a:p>
            <a:pPr marL="285750" indent="-285750">
              <a:buFont typeface="Arial" panose="020B0604020202020204" pitchFamily="34" charset="0"/>
              <a:buChar char="•"/>
            </a:pPr>
            <a:r>
              <a:rPr lang="en-GB" dirty="0" smtClean="0"/>
              <a:t>Girls’ pass rate nationally was 71%. We were 70%</a:t>
            </a:r>
            <a:endParaRPr lang="en-GB" dirty="0"/>
          </a:p>
        </p:txBody>
      </p:sp>
    </p:spTree>
    <p:extLst>
      <p:ext uri="{BB962C8B-B14F-4D97-AF65-F5344CB8AC3E}">
        <p14:creationId xmlns:p14="http://schemas.microsoft.com/office/powerpoint/2010/main" val="2194138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Challenge</a:t>
            </a:r>
            <a:endParaRPr lang="en-GB" dirty="0"/>
          </a:p>
        </p:txBody>
      </p:sp>
      <p:sp>
        <p:nvSpPr>
          <p:cNvPr id="3" name="Content Placeholder 2"/>
          <p:cNvSpPr>
            <a:spLocks noGrp="1"/>
          </p:cNvSpPr>
          <p:nvPr>
            <p:ph idx="1"/>
          </p:nvPr>
        </p:nvSpPr>
        <p:spPr>
          <a:xfrm>
            <a:off x="643136" y="1417638"/>
            <a:ext cx="8229600" cy="3845023"/>
          </a:xfrm>
        </p:spPr>
        <p:txBody>
          <a:bodyPr>
            <a:normAutofit/>
          </a:bodyPr>
          <a:lstStyle/>
          <a:p>
            <a:r>
              <a:rPr lang="en-GB" sz="2800" dirty="0"/>
              <a:t>In English, we have created the Carr Hill Reading Challenge!  Students are challenged to read a range of fiction and non-fiction texts.  Then, they record and review their ideas about these texts in their booklets.</a:t>
            </a:r>
          </a:p>
          <a:p>
            <a:r>
              <a:rPr lang="en-GB" sz="2800" dirty="0"/>
              <a:t>As students read more widely, they receive certificates to celebrate their successes.</a:t>
            </a:r>
          </a:p>
          <a:p>
            <a:endParaRPr lang="en-GB" sz="2500" dirty="0"/>
          </a:p>
        </p:txBody>
      </p:sp>
      <p:pic>
        <p:nvPicPr>
          <p:cNvPr id="7" name="Picture 6"/>
          <p:cNvPicPr/>
          <p:nvPr/>
        </p:nvPicPr>
        <p:blipFill rotWithShape="1">
          <a:blip r:embed="rId3"/>
          <a:srcRect l="24533" t="24094" r="25783" b="13248"/>
          <a:stretch/>
        </p:blipFill>
        <p:spPr bwMode="auto">
          <a:xfrm>
            <a:off x="5476388" y="4516561"/>
            <a:ext cx="2491820" cy="1504727"/>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srcRect l="43375" t="24532" r="32196" b="13991"/>
          <a:stretch/>
        </p:blipFill>
        <p:spPr bwMode="auto">
          <a:xfrm rot="1279461">
            <a:off x="8904312" y="2204864"/>
            <a:ext cx="2500288" cy="2934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2713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88" y="332656"/>
            <a:ext cx="8147248" cy="562074"/>
          </a:xfrm>
        </p:spPr>
        <p:txBody>
          <a:bodyPr>
            <a:normAutofit fontScale="90000"/>
          </a:bodyPr>
          <a:lstStyle/>
          <a:p>
            <a:r>
              <a:rPr lang="en-GB" dirty="0" smtClean="0"/>
              <a:t>Parents and Carers</a:t>
            </a:r>
            <a:endParaRPr lang="en-GB" dirty="0"/>
          </a:p>
        </p:txBody>
      </p:sp>
      <p:sp>
        <p:nvSpPr>
          <p:cNvPr id="3" name="Content Placeholder 2"/>
          <p:cNvSpPr>
            <a:spLocks noGrp="1"/>
          </p:cNvSpPr>
          <p:nvPr>
            <p:ph idx="1"/>
          </p:nvPr>
        </p:nvSpPr>
        <p:spPr>
          <a:xfrm>
            <a:off x="520988" y="1196752"/>
            <a:ext cx="8239308" cy="3672407"/>
          </a:xfrm>
        </p:spPr>
        <p:txBody>
          <a:bodyPr>
            <a:normAutofit/>
          </a:bodyPr>
          <a:lstStyle/>
          <a:p>
            <a:pPr marL="0" indent="0">
              <a:buNone/>
            </a:pPr>
            <a:endParaRPr lang="en-GB" sz="2100" dirty="0">
              <a:solidFill>
                <a:srgbClr val="7030A0"/>
              </a:solidFill>
            </a:endParaRPr>
          </a:p>
          <a:p>
            <a:r>
              <a:rPr lang="en-GB" sz="2800" dirty="0"/>
              <a:t>You can help to support your </a:t>
            </a:r>
            <a:r>
              <a:rPr lang="en-GB" sz="2800" dirty="0" smtClean="0"/>
              <a:t>child by encouraging them  </a:t>
            </a:r>
            <a:r>
              <a:rPr lang="en-GB" sz="2800" dirty="0"/>
              <a:t>to read </a:t>
            </a:r>
            <a:r>
              <a:rPr lang="en-GB" sz="2800" dirty="0" smtClean="0"/>
              <a:t>widely and regularly. </a:t>
            </a:r>
          </a:p>
          <a:p>
            <a:r>
              <a:rPr lang="en-GB" sz="2800" dirty="0" smtClean="0"/>
              <a:t>Regular reading impacts on comprehension skills and writing skills as well as helping your child to become an independent learner.  </a:t>
            </a:r>
          </a:p>
          <a:p>
            <a:r>
              <a:rPr lang="en-GB" sz="2800" dirty="0" smtClean="0"/>
              <a:t>Thank </a:t>
            </a:r>
            <a:r>
              <a:rPr lang="en-GB" sz="2800" dirty="0"/>
              <a:t>you for encouraging your child to complete such tasks regularly as on-going homework.</a:t>
            </a:r>
          </a:p>
          <a:p>
            <a:endParaRPr lang="en-GB" sz="2500" dirty="0"/>
          </a:p>
          <a:p>
            <a:endParaRPr lang="en-GB" sz="2500" dirty="0"/>
          </a:p>
        </p:txBody>
      </p:sp>
      <p:pic>
        <p:nvPicPr>
          <p:cNvPr id="6" name="Picture 5"/>
          <p:cNvPicPr/>
          <p:nvPr/>
        </p:nvPicPr>
        <p:blipFill rotWithShape="1">
          <a:blip r:embed="rId3"/>
          <a:srcRect l="43375" t="24532" r="32196" b="13991"/>
          <a:stretch/>
        </p:blipFill>
        <p:spPr bwMode="auto">
          <a:xfrm rot="1279461">
            <a:off x="8904312" y="2204864"/>
            <a:ext cx="2500288" cy="29348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8717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541" y="2636912"/>
            <a:ext cx="7824192" cy="1303094"/>
          </a:xfrm>
        </p:spPr>
        <p:txBody>
          <a:bodyPr>
            <a:normAutofit fontScale="90000"/>
          </a:bodyPr>
          <a:lstStyle/>
          <a:p>
            <a:r>
              <a:rPr lang="en-GB" sz="6000" dirty="0" smtClean="0"/>
              <a:t>Mathematics</a:t>
            </a:r>
            <a:br>
              <a:rPr lang="en-GB" sz="6000" dirty="0" smtClean="0"/>
            </a:br>
            <a:r>
              <a:rPr lang="en-GB" sz="2200" b="0" dirty="0" smtClean="0"/>
              <a:t>James Myers</a:t>
            </a:r>
            <a:br>
              <a:rPr lang="en-GB" sz="2200" b="0" dirty="0" smtClean="0"/>
            </a:br>
            <a:r>
              <a:rPr lang="en-GB" sz="2200" b="0" dirty="0" smtClean="0"/>
              <a:t>Assistant Head of Faculty</a:t>
            </a:r>
            <a:endParaRPr lang="en-GB" sz="2200" b="0" dirty="0"/>
          </a:p>
        </p:txBody>
      </p:sp>
      <p:pic>
        <p:nvPicPr>
          <p:cNvPr id="1026" name="Picture 2" descr="Image result for calcu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340768"/>
            <a:ext cx="4048125"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805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76" y="-4823"/>
            <a:ext cx="10972800" cy="1143000"/>
          </a:xfrm>
        </p:spPr>
        <p:txBody>
          <a:bodyPr/>
          <a:lstStyle/>
          <a:p>
            <a:r>
              <a:rPr lang="en-GB" dirty="0" smtClean="0"/>
              <a:t>Mathematics </a:t>
            </a:r>
            <a:r>
              <a:rPr lang="en-GB" smtClean="0"/>
              <a:t>in Year 7 </a:t>
            </a:r>
            <a:endParaRPr lang="en-GB" dirty="0"/>
          </a:p>
        </p:txBody>
      </p:sp>
      <p:sp>
        <p:nvSpPr>
          <p:cNvPr id="3" name="Content Placeholder 2"/>
          <p:cNvSpPr>
            <a:spLocks noGrp="1"/>
          </p:cNvSpPr>
          <p:nvPr>
            <p:ph idx="1"/>
          </p:nvPr>
        </p:nvSpPr>
        <p:spPr>
          <a:xfrm>
            <a:off x="191344" y="1138177"/>
            <a:ext cx="11881320" cy="4464496"/>
          </a:xfrm>
        </p:spPr>
        <p:txBody>
          <a:bodyPr>
            <a:noAutofit/>
          </a:bodyPr>
          <a:lstStyle/>
          <a:p>
            <a:r>
              <a:rPr lang="en-GB" sz="2800" dirty="0" smtClean="0"/>
              <a:t>Algebra, number, ratio, geometry and statistics building on the work in year 6.</a:t>
            </a:r>
          </a:p>
          <a:p>
            <a:r>
              <a:rPr lang="en-GB" sz="2800" dirty="0" smtClean="0"/>
              <a:t>Learn the skills to enable problem solving.</a:t>
            </a:r>
          </a:p>
          <a:p>
            <a:r>
              <a:rPr lang="en-GB" sz="2800" dirty="0" smtClean="0"/>
              <a:t>Each fortnight, one lesson will be used for students to spend time preparing a revision sheet before completing a knowledge check.  </a:t>
            </a:r>
          </a:p>
          <a:p>
            <a:r>
              <a:rPr lang="en-GB" sz="2800" dirty="0" smtClean="0"/>
              <a:t>Differentiated target classwork and homework will be given to students from these results.</a:t>
            </a:r>
          </a:p>
          <a:p>
            <a:r>
              <a:rPr lang="en-GB" sz="2800" dirty="0" smtClean="0"/>
              <a:t>If a student still appears to have gaps in knowledge they will be asked to attend intervention at lunch or after school to catch them up immediately.</a:t>
            </a:r>
          </a:p>
          <a:p>
            <a:r>
              <a:rPr lang="en-GB" sz="2800" dirty="0" smtClean="0"/>
              <a:t>The revision sheets will be returned to students each year before the relevant topic for revision.</a:t>
            </a:r>
          </a:p>
        </p:txBody>
      </p:sp>
    </p:spTree>
    <p:extLst>
      <p:ext uri="{BB962C8B-B14F-4D97-AF65-F5344CB8AC3E}">
        <p14:creationId xmlns:p14="http://schemas.microsoft.com/office/powerpoint/2010/main" val="4183001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parents/carers help?</a:t>
            </a:r>
            <a:endParaRPr lang="en-GB" dirty="0"/>
          </a:p>
        </p:txBody>
      </p:sp>
      <p:sp>
        <p:nvSpPr>
          <p:cNvPr id="3" name="Content Placeholder 2"/>
          <p:cNvSpPr>
            <a:spLocks noGrp="1"/>
          </p:cNvSpPr>
          <p:nvPr>
            <p:ph idx="1"/>
          </p:nvPr>
        </p:nvSpPr>
        <p:spPr>
          <a:xfrm>
            <a:off x="609600" y="1600201"/>
            <a:ext cx="10972800" cy="3340967"/>
          </a:xfrm>
        </p:spPr>
        <p:txBody>
          <a:bodyPr>
            <a:normAutofit/>
          </a:bodyPr>
          <a:lstStyle/>
          <a:p>
            <a:r>
              <a:rPr lang="en-GB" dirty="0" smtClean="0"/>
              <a:t>Be positive</a:t>
            </a:r>
          </a:p>
          <a:p>
            <a:r>
              <a:rPr lang="en-GB" dirty="0" smtClean="0"/>
              <a:t>Encourage your child to be positive</a:t>
            </a:r>
          </a:p>
          <a:p>
            <a:r>
              <a:rPr lang="en-GB" dirty="0" smtClean="0"/>
              <a:t>Encourage your child to be resilient</a:t>
            </a:r>
          </a:p>
          <a:p>
            <a:r>
              <a:rPr lang="en-GB" dirty="0" smtClean="0"/>
              <a:t>Encourage your child to ask for help </a:t>
            </a:r>
          </a:p>
          <a:p>
            <a:r>
              <a:rPr lang="en-GB" dirty="0" smtClean="0"/>
              <a:t>Ensure your child has the correct equipment for lessons</a:t>
            </a:r>
          </a:p>
          <a:p>
            <a:endParaRPr lang="en-GB" dirty="0" smtClean="0"/>
          </a:p>
        </p:txBody>
      </p:sp>
    </p:spTree>
    <p:extLst>
      <p:ext uri="{BB962C8B-B14F-4D97-AF65-F5344CB8AC3E}">
        <p14:creationId xmlns:p14="http://schemas.microsoft.com/office/powerpoint/2010/main" val="72054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116632"/>
            <a:ext cx="4834880" cy="1143000"/>
          </a:xfrm>
        </p:spPr>
        <p:txBody>
          <a:bodyPr/>
          <a:lstStyle/>
          <a:p>
            <a:r>
              <a:rPr lang="en-GB" u="sng" dirty="0"/>
              <a:t>Reminders</a:t>
            </a:r>
          </a:p>
        </p:txBody>
      </p:sp>
      <p:sp>
        <p:nvSpPr>
          <p:cNvPr id="3" name="Content Placeholder 2"/>
          <p:cNvSpPr>
            <a:spLocks noGrp="1"/>
          </p:cNvSpPr>
          <p:nvPr>
            <p:ph idx="1"/>
          </p:nvPr>
        </p:nvSpPr>
        <p:spPr>
          <a:xfrm>
            <a:off x="1631504" y="1600201"/>
            <a:ext cx="8928992" cy="2476871"/>
          </a:xfrm>
        </p:spPr>
        <p:txBody>
          <a:bodyPr>
            <a:normAutofit/>
          </a:bodyPr>
          <a:lstStyle/>
          <a:p>
            <a:pPr marL="0" indent="0">
              <a:buNone/>
            </a:pPr>
            <a:r>
              <a:rPr lang="en-GB" sz="3000" dirty="0"/>
              <a:t>On your desks should be:</a:t>
            </a:r>
          </a:p>
          <a:p>
            <a:pPr marL="0" indent="0">
              <a:buNone/>
            </a:pPr>
            <a:r>
              <a:rPr lang="en-GB" sz="3000" dirty="0"/>
              <a:t>Your pens: </a:t>
            </a:r>
            <a:r>
              <a:rPr lang="en-GB" sz="3000" dirty="0">
                <a:solidFill>
                  <a:srgbClr val="0070C0"/>
                </a:solidFill>
              </a:rPr>
              <a:t>Blue</a:t>
            </a:r>
            <a:r>
              <a:rPr lang="en-GB" sz="3000" dirty="0"/>
              <a:t>/Black, </a:t>
            </a:r>
            <a:r>
              <a:rPr lang="en-GB" sz="3000" dirty="0">
                <a:solidFill>
                  <a:srgbClr val="FF0000"/>
                </a:solidFill>
              </a:rPr>
              <a:t>Red</a:t>
            </a:r>
            <a:r>
              <a:rPr lang="en-GB" sz="3000" dirty="0"/>
              <a:t> and </a:t>
            </a:r>
            <a:r>
              <a:rPr lang="en-GB" sz="3000" dirty="0">
                <a:solidFill>
                  <a:srgbClr val="7030A0"/>
                </a:solidFill>
              </a:rPr>
              <a:t>Purple.</a:t>
            </a:r>
          </a:p>
          <a:p>
            <a:pPr marL="0" indent="0">
              <a:buNone/>
            </a:pPr>
            <a:r>
              <a:rPr lang="en-GB" sz="3000" dirty="0"/>
              <a:t>Maths Book (backed).          Planner.             Calculator.</a:t>
            </a:r>
          </a:p>
          <a:p>
            <a:pPr marL="0" indent="0">
              <a:buNone/>
            </a:pPr>
            <a:r>
              <a:rPr lang="en-GB" sz="3000" dirty="0"/>
              <a:t>Geometry Equipment: Ruler, Compass and Protractor.</a:t>
            </a:r>
          </a:p>
        </p:txBody>
      </p:sp>
      <p:sp>
        <p:nvSpPr>
          <p:cNvPr id="4" name="Content Placeholder 2"/>
          <p:cNvSpPr txBox="1">
            <a:spLocks/>
          </p:cNvSpPr>
          <p:nvPr/>
        </p:nvSpPr>
        <p:spPr>
          <a:xfrm>
            <a:off x="5401106" y="322229"/>
            <a:ext cx="3672408" cy="13007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3000" dirty="0"/>
              <a:t>Your Maths book should be backed.</a:t>
            </a:r>
          </a:p>
        </p:txBody>
      </p:sp>
      <p:sp>
        <p:nvSpPr>
          <p:cNvPr id="5" name="Content Placeholder 2"/>
          <p:cNvSpPr txBox="1">
            <a:spLocks/>
          </p:cNvSpPr>
          <p:nvPr/>
        </p:nvSpPr>
        <p:spPr>
          <a:xfrm>
            <a:off x="1631504" y="4221088"/>
            <a:ext cx="8928992" cy="21269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000" dirty="0"/>
              <a:t>At the start of each lesson:</a:t>
            </a:r>
          </a:p>
          <a:p>
            <a:pPr marL="0" indent="0">
              <a:buNone/>
            </a:pPr>
            <a:r>
              <a:rPr lang="en-GB" sz="3000" dirty="0"/>
              <a:t>Rule off from the previous lesson.</a:t>
            </a:r>
          </a:p>
          <a:p>
            <a:pPr marL="0" indent="0">
              <a:buNone/>
            </a:pPr>
            <a:r>
              <a:rPr lang="en-GB" sz="3000" dirty="0"/>
              <a:t>Always write ‘cwk’ and the date and underline both.</a:t>
            </a:r>
          </a:p>
        </p:txBody>
      </p:sp>
      <p:pic>
        <p:nvPicPr>
          <p:cNvPr id="6" name="Picture 5"/>
          <p:cNvPicPr>
            <a:picLocks noChangeAspect="1"/>
          </p:cNvPicPr>
          <p:nvPr/>
        </p:nvPicPr>
        <p:blipFill>
          <a:blip r:embed="rId2"/>
          <a:stretch>
            <a:fillRect/>
          </a:stretch>
        </p:blipFill>
        <p:spPr>
          <a:xfrm>
            <a:off x="9073514" y="1276261"/>
            <a:ext cx="1270958" cy="1336749"/>
          </a:xfrm>
          <a:prstGeom prst="rect">
            <a:avLst/>
          </a:prstGeom>
        </p:spPr>
      </p:pic>
      <p:pic>
        <p:nvPicPr>
          <p:cNvPr id="8" name="Picture 7"/>
          <p:cNvPicPr>
            <a:picLocks noChangeAspect="1"/>
          </p:cNvPicPr>
          <p:nvPr/>
        </p:nvPicPr>
        <p:blipFill>
          <a:blip r:embed="rId3"/>
          <a:stretch>
            <a:fillRect/>
          </a:stretch>
        </p:blipFill>
        <p:spPr>
          <a:xfrm rot="19947743">
            <a:off x="8418715" y="4035374"/>
            <a:ext cx="2205154" cy="731272"/>
          </a:xfrm>
          <a:prstGeom prst="rect">
            <a:avLst/>
          </a:prstGeom>
        </p:spPr>
      </p:pic>
      <p:pic>
        <p:nvPicPr>
          <p:cNvPr id="9" name="Picture 8"/>
          <p:cNvPicPr>
            <a:picLocks noChangeAspect="1"/>
          </p:cNvPicPr>
          <p:nvPr/>
        </p:nvPicPr>
        <p:blipFill>
          <a:blip r:embed="rId4"/>
          <a:stretch>
            <a:fillRect/>
          </a:stretch>
        </p:blipFill>
        <p:spPr>
          <a:xfrm rot="1020685">
            <a:off x="6832255" y="3848606"/>
            <a:ext cx="1653292" cy="1317365"/>
          </a:xfrm>
          <a:prstGeom prst="rect">
            <a:avLst/>
          </a:prstGeom>
        </p:spPr>
      </p:pic>
    </p:spTree>
    <p:extLst>
      <p:ext uri="{BB962C8B-B14F-4D97-AF65-F5344CB8AC3E}">
        <p14:creationId xmlns:p14="http://schemas.microsoft.com/office/powerpoint/2010/main" val="1515426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361" y="-243408"/>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a:t>What is Mathswatch?</a:t>
            </a:r>
            <a:endParaRPr lang="en-GB" altLang="en-US"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srcRect l="9313" t="8000" r="10625" b="9051"/>
          <a:stretch/>
        </p:blipFill>
        <p:spPr>
          <a:xfrm>
            <a:off x="1199456" y="620688"/>
            <a:ext cx="8784976" cy="5688632"/>
          </a:xfrm>
          <a:prstGeom prst="rect">
            <a:avLst/>
          </a:prstGeom>
        </p:spPr>
      </p:pic>
    </p:spTree>
    <p:extLst>
      <p:ext uri="{BB962C8B-B14F-4D97-AF65-F5344CB8AC3E}">
        <p14:creationId xmlns:p14="http://schemas.microsoft.com/office/powerpoint/2010/main" val="2590528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44" y="-171400"/>
            <a:ext cx="9144000" cy="996893"/>
          </a:xfrm>
        </p:spPr>
        <p:txBody>
          <a:bodyPr/>
          <a:lstStyle/>
          <a:p>
            <a:r>
              <a:rPr lang="en-GB" u="sng" dirty="0" err="1" smtClean="0"/>
              <a:t>Mathswatch</a:t>
            </a:r>
            <a:endParaRPr lang="en-GB" u="sng" dirty="0"/>
          </a:p>
        </p:txBody>
      </p:sp>
      <p:sp>
        <p:nvSpPr>
          <p:cNvPr id="3" name="Subtitle 2"/>
          <p:cNvSpPr>
            <a:spLocks noGrp="1"/>
          </p:cNvSpPr>
          <p:nvPr>
            <p:ph type="subTitle" idx="1"/>
          </p:nvPr>
        </p:nvSpPr>
        <p:spPr>
          <a:xfrm>
            <a:off x="83277" y="764638"/>
            <a:ext cx="9144000" cy="464353"/>
          </a:xfrm>
        </p:spPr>
        <p:txBody>
          <a:bodyPr>
            <a:normAutofit fontScale="85000" lnSpcReduction="10000"/>
          </a:bodyPr>
          <a:lstStyle/>
          <a:p>
            <a:r>
              <a:rPr lang="en-GB" dirty="0" smtClean="0"/>
              <a:t>For all students, you need to log on to </a:t>
            </a:r>
            <a:r>
              <a:rPr lang="en-GB" b="1" dirty="0"/>
              <a:t>vle.mathswatch.com</a:t>
            </a:r>
            <a:endParaRPr lang="en-GB" dirty="0"/>
          </a:p>
          <a:p>
            <a:pPr algn="l"/>
            <a:endParaRPr lang="en-GB" dirty="0"/>
          </a:p>
        </p:txBody>
      </p:sp>
      <p:sp>
        <p:nvSpPr>
          <p:cNvPr id="4" name="Subtitle 2"/>
          <p:cNvSpPr txBox="1">
            <a:spLocks/>
          </p:cNvSpPr>
          <p:nvPr/>
        </p:nvSpPr>
        <p:spPr>
          <a:xfrm>
            <a:off x="-1464840" y="1279499"/>
            <a:ext cx="9144000" cy="13124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smtClean="0">
                <a:solidFill>
                  <a:srgbClr val="00B0F0"/>
                </a:solidFill>
              </a:rPr>
              <a:t>        Login details for Isaac Newton would be:</a:t>
            </a:r>
          </a:p>
          <a:p>
            <a:r>
              <a:rPr lang="en-GB" sz="2800" dirty="0" smtClean="0">
                <a:solidFill>
                  <a:srgbClr val="00B0F0"/>
                </a:solidFill>
              </a:rPr>
              <a:t>User </a:t>
            </a:r>
            <a:r>
              <a:rPr lang="en-GB" sz="2800" dirty="0">
                <a:solidFill>
                  <a:srgbClr val="00B0F0"/>
                </a:solidFill>
              </a:rPr>
              <a:t>name: </a:t>
            </a:r>
            <a:r>
              <a:rPr lang="en-GB" sz="2800" b="1" dirty="0" err="1" smtClean="0"/>
              <a:t>inewton@carrhill</a:t>
            </a:r>
            <a:endParaRPr lang="en-GB" sz="2800" b="1" dirty="0" smtClean="0"/>
          </a:p>
          <a:p>
            <a:pPr algn="l"/>
            <a:endParaRPr lang="en-GB" dirty="0">
              <a:solidFill>
                <a:srgbClr val="00B0F0"/>
              </a:solidFill>
            </a:endParaRPr>
          </a:p>
        </p:txBody>
      </p:sp>
      <p:sp>
        <p:nvSpPr>
          <p:cNvPr id="5" name="Subtitle 2"/>
          <p:cNvSpPr txBox="1">
            <a:spLocks/>
          </p:cNvSpPr>
          <p:nvPr/>
        </p:nvSpPr>
        <p:spPr>
          <a:xfrm>
            <a:off x="3431704" y="1761531"/>
            <a:ext cx="9144000" cy="4643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smtClean="0">
                <a:solidFill>
                  <a:srgbClr val="7030A0"/>
                </a:solidFill>
              </a:rPr>
              <a:t>The password is </a:t>
            </a:r>
            <a:r>
              <a:rPr lang="en-GB" sz="2800" b="1" dirty="0" smtClean="0">
                <a:solidFill>
                  <a:srgbClr val="7030A0"/>
                </a:solidFill>
              </a:rPr>
              <a:t>numbers</a:t>
            </a:r>
            <a:endParaRPr lang="en-GB" sz="2800" b="1" dirty="0">
              <a:solidFill>
                <a:srgbClr val="7030A0"/>
              </a:solidFill>
            </a:endParaRPr>
          </a:p>
        </p:txBody>
      </p:sp>
      <p:pic>
        <p:nvPicPr>
          <p:cNvPr id="6" name="Picture 5"/>
          <p:cNvPicPr>
            <a:picLocks noChangeAspect="1"/>
          </p:cNvPicPr>
          <p:nvPr/>
        </p:nvPicPr>
        <p:blipFill rotWithShape="1">
          <a:blip r:embed="rId2"/>
          <a:srcRect l="9297" t="6920" r="10293" b="6272"/>
          <a:stretch/>
        </p:blipFill>
        <p:spPr>
          <a:xfrm>
            <a:off x="903642" y="2326521"/>
            <a:ext cx="5497159" cy="3722146"/>
          </a:xfrm>
          <a:prstGeom prst="rect">
            <a:avLst/>
          </a:prstGeom>
        </p:spPr>
      </p:pic>
      <p:sp>
        <p:nvSpPr>
          <p:cNvPr id="7" name="Subtitle 2"/>
          <p:cNvSpPr txBox="1">
            <a:spLocks/>
          </p:cNvSpPr>
          <p:nvPr/>
        </p:nvSpPr>
        <p:spPr>
          <a:xfrm>
            <a:off x="8058826" y="2233189"/>
            <a:ext cx="4137211" cy="4643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smtClean="0">
                <a:solidFill>
                  <a:srgbClr val="B31D81"/>
                </a:solidFill>
              </a:rPr>
              <a:t>To watch a video:</a:t>
            </a:r>
            <a:endParaRPr lang="en-GB" sz="2800" b="1" dirty="0">
              <a:solidFill>
                <a:srgbClr val="B31D81"/>
              </a:solidFill>
            </a:endParaRPr>
          </a:p>
        </p:txBody>
      </p:sp>
      <p:sp>
        <p:nvSpPr>
          <p:cNvPr id="8" name="Subtitle 2"/>
          <p:cNvSpPr txBox="1">
            <a:spLocks/>
          </p:cNvSpPr>
          <p:nvPr/>
        </p:nvSpPr>
        <p:spPr>
          <a:xfrm>
            <a:off x="5601148" y="2536354"/>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Click video</a:t>
            </a:r>
            <a:endParaRPr lang="en-GB" b="1" dirty="0">
              <a:solidFill>
                <a:srgbClr val="B31D81"/>
              </a:solidFill>
            </a:endParaRPr>
          </a:p>
        </p:txBody>
      </p:sp>
      <p:sp>
        <p:nvSpPr>
          <p:cNvPr id="9" name="Left Arrow 8"/>
          <p:cNvSpPr/>
          <p:nvPr/>
        </p:nvSpPr>
        <p:spPr>
          <a:xfrm>
            <a:off x="4582759" y="2679710"/>
            <a:ext cx="2345166" cy="125115"/>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Subtitle 2"/>
          <p:cNvSpPr txBox="1">
            <a:spLocks/>
          </p:cNvSpPr>
          <p:nvPr/>
        </p:nvSpPr>
        <p:spPr>
          <a:xfrm>
            <a:off x="5484608" y="2939852"/>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Select GCSE</a:t>
            </a:r>
            <a:endParaRPr lang="en-GB" b="1" dirty="0">
              <a:solidFill>
                <a:srgbClr val="B31D81"/>
              </a:solidFill>
            </a:endParaRPr>
          </a:p>
        </p:txBody>
      </p:sp>
      <p:sp>
        <p:nvSpPr>
          <p:cNvPr id="11" name="Left Arrow 10"/>
          <p:cNvSpPr/>
          <p:nvPr/>
        </p:nvSpPr>
        <p:spPr>
          <a:xfrm>
            <a:off x="6133654" y="3082415"/>
            <a:ext cx="622148" cy="111957"/>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ubtitle 2"/>
          <p:cNvSpPr txBox="1">
            <a:spLocks/>
          </p:cNvSpPr>
          <p:nvPr/>
        </p:nvSpPr>
        <p:spPr>
          <a:xfrm>
            <a:off x="6755802" y="3643687"/>
            <a:ext cx="4137211" cy="464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Search for the clip number</a:t>
            </a:r>
            <a:endParaRPr lang="en-GB" b="1" dirty="0">
              <a:solidFill>
                <a:srgbClr val="B31D81"/>
              </a:solidFill>
            </a:endParaRPr>
          </a:p>
        </p:txBody>
      </p:sp>
      <p:sp>
        <p:nvSpPr>
          <p:cNvPr id="13" name="Left Arrow 12"/>
          <p:cNvSpPr/>
          <p:nvPr/>
        </p:nvSpPr>
        <p:spPr>
          <a:xfrm>
            <a:off x="6015319" y="3806059"/>
            <a:ext cx="1018389" cy="115288"/>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ubtitle 2"/>
          <p:cNvSpPr txBox="1">
            <a:spLocks/>
          </p:cNvSpPr>
          <p:nvPr/>
        </p:nvSpPr>
        <p:spPr>
          <a:xfrm>
            <a:off x="7033708" y="4321426"/>
            <a:ext cx="4137211" cy="46435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smtClean="0">
                <a:solidFill>
                  <a:srgbClr val="B31D81"/>
                </a:solidFill>
              </a:rPr>
              <a:t>Select the one you want to watch</a:t>
            </a:r>
            <a:endParaRPr lang="en-GB" b="1" dirty="0">
              <a:solidFill>
                <a:srgbClr val="B31D81"/>
              </a:solidFill>
            </a:endParaRPr>
          </a:p>
        </p:txBody>
      </p:sp>
      <p:sp>
        <p:nvSpPr>
          <p:cNvPr id="15" name="Left Arrow 14"/>
          <p:cNvSpPr/>
          <p:nvPr/>
        </p:nvSpPr>
        <p:spPr>
          <a:xfrm>
            <a:off x="6191475" y="4413768"/>
            <a:ext cx="842233" cy="190069"/>
          </a:xfrm>
          <a:prstGeom prst="leftArrow">
            <a:avLst/>
          </a:prstGeom>
          <a:solidFill>
            <a:srgbClr val="B31D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7876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support is available?</a:t>
            </a:r>
          </a:p>
        </p:txBody>
      </p:sp>
      <p:sp>
        <p:nvSpPr>
          <p:cNvPr id="3" name="Content Placeholder 2"/>
          <p:cNvSpPr>
            <a:spLocks noGrp="1"/>
          </p:cNvSpPr>
          <p:nvPr>
            <p:ph idx="1"/>
          </p:nvPr>
        </p:nvSpPr>
        <p:spPr/>
        <p:txBody>
          <a:bodyPr>
            <a:normAutofit/>
          </a:bodyPr>
          <a:lstStyle/>
          <a:p>
            <a:r>
              <a:rPr lang="en-GB" dirty="0"/>
              <a:t>Their classroom teacher (at the appropriate time).</a:t>
            </a:r>
          </a:p>
          <a:p>
            <a:r>
              <a:rPr lang="en-GB" dirty="0"/>
              <a:t>Tuesday and Thursday lunchtime room 4.</a:t>
            </a:r>
          </a:p>
          <a:p>
            <a:r>
              <a:rPr lang="en-GB" dirty="0"/>
              <a:t>The Maths office.</a:t>
            </a:r>
          </a:p>
          <a:p>
            <a:r>
              <a:rPr lang="en-GB" dirty="0"/>
              <a:t>Their mentor.</a:t>
            </a:r>
          </a:p>
          <a:p>
            <a:r>
              <a:rPr lang="en-GB" dirty="0"/>
              <a:t>Web based resources.</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2687871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Extra-Curricular Activities</a:t>
            </a:r>
            <a:endParaRPr lang="en-GB" dirty="0"/>
          </a:p>
        </p:txBody>
      </p:sp>
      <p:grpSp>
        <p:nvGrpSpPr>
          <p:cNvPr id="8" name="Group 7"/>
          <p:cNvGrpSpPr/>
          <p:nvPr/>
        </p:nvGrpSpPr>
        <p:grpSpPr>
          <a:xfrm>
            <a:off x="983432" y="2348880"/>
            <a:ext cx="9468222" cy="1595271"/>
            <a:chOff x="609600" y="3717032"/>
            <a:chExt cx="9468222" cy="1595271"/>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2201" b="4640"/>
            <a:stretch/>
          </p:blipFill>
          <p:spPr>
            <a:xfrm>
              <a:off x="7392144" y="3717032"/>
              <a:ext cx="2685678" cy="1595271"/>
            </a:xfrm>
            <a:prstGeom prst="rect">
              <a:avLst/>
            </a:prstGeom>
          </p:spPr>
        </p:pic>
        <p:sp>
          <p:nvSpPr>
            <p:cNvPr id="7" name="Rectangle 6"/>
            <p:cNvSpPr/>
            <p:nvPr/>
          </p:nvSpPr>
          <p:spPr>
            <a:xfrm>
              <a:off x="609600" y="3717032"/>
              <a:ext cx="6839565" cy="584775"/>
            </a:xfrm>
            <a:prstGeom prst="rect">
              <a:avLst/>
            </a:prstGeom>
          </p:spPr>
          <p:txBody>
            <a:bodyPr wrap="none">
              <a:spAutoFit/>
            </a:bodyPr>
            <a:lstStyle/>
            <a:p>
              <a:pPr marL="457200" indent="-457200">
                <a:buFont typeface="Arial" panose="020B0604020202020204" pitchFamily="34" charset="0"/>
                <a:buChar char="•"/>
              </a:pPr>
              <a:r>
                <a:rPr lang="en-GB" sz="3200" dirty="0"/>
                <a:t>Maths Club (Wednesday Lunch Time)</a:t>
              </a:r>
            </a:p>
          </p:txBody>
        </p:sp>
      </p:grpSp>
    </p:spTree>
    <p:extLst>
      <p:ext uri="{BB962C8B-B14F-4D97-AF65-F5344CB8AC3E}">
        <p14:creationId xmlns:p14="http://schemas.microsoft.com/office/powerpoint/2010/main" val="54863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8206" y="722671"/>
            <a:ext cx="10441859" cy="2585323"/>
          </a:xfrm>
          <a:prstGeom prst="rect">
            <a:avLst/>
          </a:prstGeom>
          <a:noFill/>
        </p:spPr>
        <p:txBody>
          <a:bodyPr wrap="square" rtlCol="0">
            <a:spAutoFit/>
          </a:bodyPr>
          <a:lstStyle/>
          <a:p>
            <a:r>
              <a:rPr lang="en-GB" dirty="0" smtClean="0"/>
              <a:t>2018 areas to work on</a:t>
            </a:r>
          </a:p>
          <a:p>
            <a:endParaRPr lang="en-GB" dirty="0" smtClean="0"/>
          </a:p>
          <a:p>
            <a:pPr marL="285750" indent="-285750">
              <a:buFont typeface="Arial" panose="020B0604020202020204" pitchFamily="34" charset="0"/>
              <a:buChar char="•"/>
            </a:pPr>
            <a:r>
              <a:rPr lang="en-GB" dirty="0" smtClean="0"/>
              <a:t>We are still not where we need to be in English – so our basics figure won’t change much on 2017</a:t>
            </a: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History took a dip in 2018 after good results in 2017 as did Business Studies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Boys need to do better overall but especially in English - so our P8 figure is not likely to change much on 2017! We will be having some specific parent/carer evenings about supporting boys in their learning and you should have received an invite about this (Monday Oct 15</a:t>
            </a:r>
            <a:r>
              <a:rPr lang="en-GB" baseline="30000" dirty="0" smtClean="0"/>
              <a:t>th</a:t>
            </a:r>
            <a:r>
              <a:rPr lang="en-GB" dirty="0" smtClean="0"/>
              <a:t>)</a:t>
            </a:r>
            <a:endParaRPr lang="en-GB" dirty="0"/>
          </a:p>
        </p:txBody>
      </p:sp>
    </p:spTree>
    <p:extLst>
      <p:ext uri="{BB962C8B-B14F-4D97-AF65-F5344CB8AC3E}">
        <p14:creationId xmlns:p14="http://schemas.microsoft.com/office/powerpoint/2010/main" val="1537825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rot="20622147">
            <a:off x="2279576" y="2132856"/>
            <a:ext cx="1466850" cy="2057400"/>
          </a:xfrm>
          <a:prstGeom prst="rect">
            <a:avLst/>
          </a:prstGeom>
        </p:spPr>
      </p:pic>
      <p:pic>
        <p:nvPicPr>
          <p:cNvPr id="5" name="Picture 4"/>
          <p:cNvPicPr>
            <a:picLocks noChangeAspect="1"/>
          </p:cNvPicPr>
          <p:nvPr/>
        </p:nvPicPr>
        <p:blipFill>
          <a:blip r:embed="rId4"/>
          <a:stretch>
            <a:fillRect/>
          </a:stretch>
        </p:blipFill>
        <p:spPr>
          <a:xfrm rot="20624038">
            <a:off x="6600056" y="1983082"/>
            <a:ext cx="1457325" cy="2038350"/>
          </a:xfrm>
          <a:prstGeom prst="rect">
            <a:avLst/>
          </a:prstGeom>
        </p:spPr>
      </p:pic>
      <p:pic>
        <p:nvPicPr>
          <p:cNvPr id="6" name="Picture 5"/>
          <p:cNvPicPr>
            <a:picLocks noChangeAspect="1"/>
          </p:cNvPicPr>
          <p:nvPr/>
        </p:nvPicPr>
        <p:blipFill>
          <a:blip r:embed="rId5"/>
          <a:stretch>
            <a:fillRect/>
          </a:stretch>
        </p:blipFill>
        <p:spPr>
          <a:xfrm rot="924895">
            <a:off x="3498980" y="2072336"/>
            <a:ext cx="1438275" cy="1981200"/>
          </a:xfrm>
          <a:prstGeom prst="rect">
            <a:avLst/>
          </a:prstGeom>
        </p:spPr>
      </p:pic>
      <p:pic>
        <p:nvPicPr>
          <p:cNvPr id="7" name="Picture 6"/>
          <p:cNvPicPr>
            <a:picLocks noChangeAspect="1"/>
          </p:cNvPicPr>
          <p:nvPr/>
        </p:nvPicPr>
        <p:blipFill>
          <a:blip r:embed="rId6"/>
          <a:stretch>
            <a:fillRect/>
          </a:stretch>
        </p:blipFill>
        <p:spPr>
          <a:xfrm rot="1029899">
            <a:off x="7776241" y="1989511"/>
            <a:ext cx="1447800" cy="1971675"/>
          </a:xfrm>
          <a:prstGeom prst="rect">
            <a:avLst/>
          </a:prstGeom>
        </p:spPr>
      </p:pic>
      <p:sp>
        <p:nvSpPr>
          <p:cNvPr id="8" name="Title 1"/>
          <p:cNvSpPr>
            <a:spLocks noGrp="1"/>
          </p:cNvSpPr>
          <p:nvPr>
            <p:ph type="title"/>
          </p:nvPr>
        </p:nvSpPr>
        <p:spPr>
          <a:xfrm>
            <a:off x="623392" y="404664"/>
            <a:ext cx="10972800" cy="1143000"/>
          </a:xfrm>
        </p:spPr>
        <p:txBody>
          <a:bodyPr>
            <a:normAutofit/>
          </a:bodyPr>
          <a:lstStyle/>
          <a:p>
            <a:r>
              <a:rPr lang="en-GB" sz="3600" dirty="0"/>
              <a:t>Revision Guides</a:t>
            </a:r>
          </a:p>
        </p:txBody>
      </p:sp>
    </p:spTree>
    <p:extLst>
      <p:ext uri="{BB962C8B-B14F-4D97-AF65-F5344CB8AC3E}">
        <p14:creationId xmlns:p14="http://schemas.microsoft.com/office/powerpoint/2010/main" val="3238625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541" y="2636912"/>
            <a:ext cx="7824192" cy="1303094"/>
          </a:xfrm>
        </p:spPr>
        <p:txBody>
          <a:bodyPr>
            <a:normAutofit fontScale="90000"/>
          </a:bodyPr>
          <a:lstStyle/>
          <a:p>
            <a:r>
              <a:rPr lang="en-GB" sz="6000" dirty="0" smtClean="0"/>
              <a:t>Science</a:t>
            </a:r>
            <a:br>
              <a:rPr lang="en-GB" sz="6000" dirty="0" smtClean="0"/>
            </a:br>
            <a:r>
              <a:rPr lang="en-GB" sz="2200" b="0" dirty="0" smtClean="0"/>
              <a:t>Cathy North</a:t>
            </a:r>
            <a:br>
              <a:rPr lang="en-GB" sz="2200" b="0" dirty="0" smtClean="0"/>
            </a:br>
            <a:r>
              <a:rPr lang="en-GB" sz="2200" b="0" dirty="0" smtClean="0"/>
              <a:t>Head of Science</a:t>
            </a:r>
            <a:endParaRPr lang="en-GB" sz="22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9416" y="1396574"/>
            <a:ext cx="4048125" cy="414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82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40" y="260648"/>
            <a:ext cx="7824192" cy="1303094"/>
          </a:xfrm>
        </p:spPr>
        <p:txBody>
          <a:bodyPr>
            <a:normAutofit/>
          </a:bodyPr>
          <a:lstStyle/>
          <a:p>
            <a:r>
              <a:rPr lang="en-GB" sz="3600" dirty="0" smtClean="0"/>
              <a:t>Year 7 Structure: the 10 Big Ideas</a:t>
            </a:r>
            <a:endParaRPr lang="en-GB" sz="3600" dirty="0"/>
          </a:p>
        </p:txBody>
      </p:sp>
      <p:pic>
        <p:nvPicPr>
          <p:cNvPr id="4" name="Picture 3"/>
          <p:cNvPicPr>
            <a:picLocks noChangeAspect="1"/>
          </p:cNvPicPr>
          <p:nvPr/>
        </p:nvPicPr>
        <p:blipFill>
          <a:blip r:embed="rId3"/>
          <a:stretch>
            <a:fillRect/>
          </a:stretch>
        </p:blipFill>
        <p:spPr>
          <a:xfrm>
            <a:off x="767408" y="1631750"/>
            <a:ext cx="11730667" cy="4027746"/>
          </a:xfrm>
          <a:prstGeom prst="rect">
            <a:avLst/>
          </a:prstGeom>
        </p:spPr>
      </p:pic>
      <p:cxnSp>
        <p:nvCxnSpPr>
          <p:cNvPr id="7" name="Straight Connector 6"/>
          <p:cNvCxnSpPr/>
          <p:nvPr/>
        </p:nvCxnSpPr>
        <p:spPr>
          <a:xfrm>
            <a:off x="2135560" y="1563742"/>
            <a:ext cx="0" cy="380947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0993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89039"/>
          </a:xfrm>
        </p:spPr>
        <p:txBody>
          <a:bodyPr>
            <a:normAutofit fontScale="92500" lnSpcReduction="10000"/>
          </a:bodyPr>
          <a:lstStyle/>
          <a:p>
            <a:r>
              <a:rPr lang="en-GB" dirty="0" smtClean="0"/>
              <a:t>Set according to their Maths and English KS2 grades because Science needs both of these skills.</a:t>
            </a:r>
            <a:endParaRPr lang="en-GB" dirty="0"/>
          </a:p>
          <a:p>
            <a:r>
              <a:rPr lang="en-GB" dirty="0" smtClean="0"/>
              <a:t>Take long assessments and AWL’s in topics to enable them to revise more content each time and develop revision techniques.</a:t>
            </a:r>
            <a:endParaRPr lang="en-GB" dirty="0"/>
          </a:p>
          <a:p>
            <a:r>
              <a:rPr lang="en-GB" dirty="0" smtClean="0"/>
              <a:t>Will also undertake an examination towards the end of the year. </a:t>
            </a:r>
          </a:p>
          <a:p>
            <a:r>
              <a:rPr lang="en-GB" dirty="0" smtClean="0"/>
              <a:t>Will develop Scientific skills and learn how to think in a Scientific way- Independent research, Investigation, “trial and error”. </a:t>
            </a:r>
          </a:p>
          <a:p>
            <a:r>
              <a:rPr lang="en-GB" dirty="0" smtClean="0"/>
              <a:t>Will learn from their mistakes and develop resilience.</a:t>
            </a:r>
            <a:endParaRPr lang="en-GB" dirty="0"/>
          </a:p>
          <a:p>
            <a:endParaRPr lang="en-GB" dirty="0"/>
          </a:p>
          <a:p>
            <a:endParaRPr lang="en-GB" dirty="0"/>
          </a:p>
        </p:txBody>
      </p:sp>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Year 7 students: </a:t>
            </a:r>
            <a:endParaRPr lang="en-GB"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5342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10972800" cy="3989039"/>
          </a:xfrm>
        </p:spPr>
        <p:txBody>
          <a:bodyPr>
            <a:normAutofit fontScale="92500" lnSpcReduction="10000"/>
          </a:bodyPr>
          <a:lstStyle/>
          <a:p>
            <a:r>
              <a:rPr lang="en-GB" dirty="0" smtClean="0"/>
              <a:t>Do practical work where possible.</a:t>
            </a:r>
            <a:endParaRPr lang="en-GB" dirty="0"/>
          </a:p>
          <a:p>
            <a:r>
              <a:rPr lang="en-GB" dirty="0" smtClean="0"/>
              <a:t>Extend and develop Maths skills so will need a calculator.</a:t>
            </a:r>
            <a:endParaRPr lang="en-GB" dirty="0"/>
          </a:p>
          <a:p>
            <a:r>
              <a:rPr lang="en-GB" dirty="0" smtClean="0"/>
              <a:t>Meet new words that they will have to remember the meanings of that are Science specific and use the 13 words from the Academic Word List that they need to understand for all subjects.</a:t>
            </a:r>
          </a:p>
          <a:p>
            <a:r>
              <a:rPr lang="en-GB" dirty="0" smtClean="0"/>
              <a:t>Explore the 10 Big ideas about Science through investigation and research. </a:t>
            </a:r>
          </a:p>
          <a:p>
            <a:r>
              <a:rPr lang="en-GB" dirty="0"/>
              <a:t>Experience the kind of questions found in AQA GCSE’s.</a:t>
            </a:r>
          </a:p>
          <a:p>
            <a:endParaRPr lang="en-GB" dirty="0"/>
          </a:p>
          <a:p>
            <a:endParaRPr lang="en-GB" dirty="0"/>
          </a:p>
        </p:txBody>
      </p:sp>
      <p:sp>
        <p:nvSpPr>
          <p:cNvPr id="5" name="Title 1"/>
          <p:cNvSpPr txBox="1">
            <a:spLocks/>
          </p:cNvSpPr>
          <p:nvPr/>
        </p:nvSpPr>
        <p:spPr>
          <a:xfrm>
            <a:off x="609600" y="701824"/>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2">
                    <a:lumMod val="60000"/>
                    <a:lumOff val="40000"/>
                  </a:schemeClr>
                </a:solidFill>
                <a:latin typeface="Century Gothic" pitchFamily="34" charset="0"/>
                <a:ea typeface="+mj-ea"/>
                <a:cs typeface="+mj-cs"/>
              </a:defRPr>
            </a:lvl1pPr>
          </a:lstStyle>
          <a:p>
            <a:r>
              <a:rPr lang="en-GB" altLang="en-US" sz="3600" dirty="0" smtClean="0"/>
              <a:t>In Science lessons students will: </a:t>
            </a:r>
            <a:endParaRPr lang="en-GB" alt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449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3352" y="217897"/>
            <a:ext cx="7562850" cy="4914900"/>
          </a:xfrm>
          <a:prstGeom prst="rect">
            <a:avLst/>
          </a:prstGeom>
        </p:spPr>
      </p:pic>
      <p:pic>
        <p:nvPicPr>
          <p:cNvPr id="6" name="Picture 5"/>
          <p:cNvPicPr/>
          <p:nvPr/>
        </p:nvPicPr>
        <p:blipFill rotWithShape="1">
          <a:blip r:embed="rId3"/>
          <a:srcRect l="28521" t="41521" r="46900" b="40041"/>
          <a:stretch/>
        </p:blipFill>
        <p:spPr bwMode="auto">
          <a:xfrm>
            <a:off x="8112224" y="1052736"/>
            <a:ext cx="3876040" cy="142113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347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4806" y="964402"/>
            <a:ext cx="10128447" cy="2386407"/>
          </a:xfrm>
          <a:prstGeom prst="rect">
            <a:avLst/>
          </a:prstGeom>
          <a:ln w="38100">
            <a:solidFill>
              <a:schemeClr val="tx1"/>
            </a:solidFill>
          </a:ln>
        </p:spPr>
      </p:pic>
      <p:pic>
        <p:nvPicPr>
          <p:cNvPr id="5" name="Picture 4"/>
          <p:cNvPicPr>
            <a:picLocks noChangeAspect="1"/>
          </p:cNvPicPr>
          <p:nvPr/>
        </p:nvPicPr>
        <p:blipFill>
          <a:blip r:embed="rId3"/>
          <a:stretch>
            <a:fillRect/>
          </a:stretch>
        </p:blipFill>
        <p:spPr>
          <a:xfrm>
            <a:off x="6455151" y="3415414"/>
            <a:ext cx="3974232" cy="2625219"/>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1487488" y="3533371"/>
            <a:ext cx="4124558" cy="2389306"/>
          </a:xfrm>
          <a:prstGeom prst="rect">
            <a:avLst/>
          </a:prstGeom>
          <a:ln>
            <a:solidFill>
              <a:schemeClr val="tx1"/>
            </a:solidFill>
          </a:ln>
        </p:spPr>
      </p:pic>
      <p:pic>
        <p:nvPicPr>
          <p:cNvPr id="7" name="Picture 6"/>
          <p:cNvPicPr/>
          <p:nvPr/>
        </p:nvPicPr>
        <p:blipFill rotWithShape="1">
          <a:blip r:embed="rId5"/>
          <a:srcRect l="1658" t="21218" r="3860" b="47948"/>
          <a:stretch/>
        </p:blipFill>
        <p:spPr bwMode="auto">
          <a:xfrm>
            <a:off x="854805" y="950026"/>
            <a:ext cx="10128447" cy="24007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53464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Enrichment Activities</a:t>
            </a:r>
            <a:endParaRPr lang="en-GB" dirty="0"/>
          </a:p>
        </p:txBody>
      </p:sp>
      <p:sp>
        <p:nvSpPr>
          <p:cNvPr id="2" name="Content Placeholder 1"/>
          <p:cNvSpPr>
            <a:spLocks noGrp="1"/>
          </p:cNvSpPr>
          <p:nvPr>
            <p:ph sz="half" idx="1"/>
          </p:nvPr>
        </p:nvSpPr>
        <p:spPr>
          <a:xfrm>
            <a:off x="609600" y="1600200"/>
            <a:ext cx="5384800" cy="3845023"/>
          </a:xfrm>
        </p:spPr>
        <p:txBody>
          <a:bodyPr/>
          <a:lstStyle/>
          <a:p>
            <a:r>
              <a:rPr lang="en-GB" dirty="0" smtClean="0"/>
              <a:t>Faraday Challenge</a:t>
            </a:r>
            <a:endParaRPr lang="en-GB" dirty="0"/>
          </a:p>
        </p:txBody>
      </p:sp>
      <p:sp>
        <p:nvSpPr>
          <p:cNvPr id="5" name="Content Placeholder 4"/>
          <p:cNvSpPr>
            <a:spLocks noGrp="1"/>
          </p:cNvSpPr>
          <p:nvPr>
            <p:ph sz="half" idx="2"/>
          </p:nvPr>
        </p:nvSpPr>
        <p:spPr>
          <a:xfrm>
            <a:off x="6197600" y="1600201"/>
            <a:ext cx="5384800" cy="3845022"/>
          </a:xfrm>
        </p:spPr>
        <p:txBody>
          <a:bodyPr/>
          <a:lstStyle/>
          <a:p>
            <a:r>
              <a:rPr lang="en-GB" dirty="0" smtClean="0"/>
              <a:t>STEM clubs</a:t>
            </a:r>
            <a:endParaRPr lang="en-GB" dirty="0"/>
          </a:p>
        </p:txBody>
      </p:sp>
      <p:sp>
        <p:nvSpPr>
          <p:cNvPr id="6" name="AutoShape 2" descr="data:image/jpeg;base64,/9j/4AAQSkZJRgABAQAAAQABAAD/2wBDABALDA4MChAODQ4SERATGCgaGBYWGDEjJR0oOjM9PDkzODdASFxOQERXRTc4UG1RV19iZ2hnPk1xeXBkeFxlZ2P/2wBDARESEhgVGC8aGi9jQjhCY2NjY2NjY2NjY2NjY2NjY2NjY2NjY2NjY2NjY2NjY2NjY2NjY2NjY2NjY2NjY2NjY2P/wAARCAC0AQ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jWpQMUijAp9bnCNYfKaiqcj5TUAU7y2TjGMV52LXvFxEaMMwJz9KZ9nGchiKfIrHBSmkyqMAZ965FfozRDki2nPWpKjLsGI28etAl6ZQik02KzZJijFM81QgbBwaXzF9f0qbMLDqKQOnqKdxRYBpUHqBTfLX0xUlJRqBH5QA4zSom3POafSU7sY6IfNXJ+ND/psI9I/611sXU1yHjI51JB6RivRofAgh8RzQ6UjdqcOlNbqK3Nxw/pTf4RTux+lJ2FACH74+lB6mlP8ArKT1oATsaD0FKen40HrQAr9KRf4qV+opF+6aAA9KQDgUp6UD+lAyzZL8jH1NWgKr2kWUDZ96tgVIAq8inbaVRzTscUgO7FLQKWuk4APQ1DU1R7G9K4cVFu1i4jGcJjIP4U3zkzjn8ql2E9VpPKH9z9K4+R9UWmholQ9GpRIh/iFHlLjG2k8lcdD+dLlHoOO3ocUbUIzgYpDEpOec0nkjBGT1zSsAGJT04+lKYlIGewxSeVxgMaCjYAD0agJ5PH3jn2o2MCMMaeq7RycmlpXYXGqCBycmlpaSkA+Lqa4vxgc6rj0jH9a7WLvXD+LjnWH9kH9a9Kj8CHD4jCHQU09R9KdTT1rY2HHofpQP4aG6H8KVeq0AJ/y1NIP60o/1jUi/1oACMsBSnlvxoX7/ANKE5YfWgAk+9SKPk/GiQ/O1KPuUANP3aXsfpQegoxkY9Tikxo07ddsKj2FSgUKMKBTgKgYqDrTiMULxj3pssyRn5jz6UCO7paqDUIv7r0o1CH+6/wCVdHMjj5JFulqp/aEP91/ypf7Qh9G/KjmQcki3RVX+0IfRvypf7Qh/2vypc0Q5JFqiq39oQ/7X5Ufb4f8Aa/KleI+WRZxRgelV/t8P+1+VH2+H/a/Kl7ocsixtHoKNo9BVf7fB/tflR9vh/wBr8qVoByyJ9i+lJsX0qH7dD/tflR9uh/2vypcsOw+WRNsX0pPLWoft0P8AtflR9th/2vypclPsHLInVQvSuB8VnOsy/QfyruBeRf7X5Vwfidw2rTEdCB/KnotEaQTT1M3ym8sOcBT0JNRlGB6UshwypnoKZn1oubEu0YbOR6U1fvD6UsJXD7skkfLjpn3pqnByaExAv3mP1oTpmhQRkd8UDhDTuAJwCadGOVpOin6UqHCk+goAjPOT707/AJZ03+H8ad/BQAHoKfEu6WMerUw8ip7Vf9JTPAAzUspGkBxTgKUAEcUuKkCG7l8mDI+8eBWZ5rdWOSe5qa+n82QIOiVUc81pHREs7vFLinYoxWQxMUuKXFLigBuKXFOxS4oAbtpdtKxCKWY4AGSaxbrU5ZGIhOxO2OppXGbW2jbXLO8rtu8193u1Swald2xxvLL6NzRcDpNtG2sJNVm+8G3e3pUsOryBx5uCvfFK4WNjbUuYsf6s59c1QbV7BPvTgH0wahbXtPXpIx+immI08p/cpQU/uVjt4jsh0WVv+A1E3iWH+G3kP1IFJKwG2QNxwMCuQ8RDOpy/QfyFaB8Sn+G0P4v/APWqCG8+0XctxNaRsHAADHpiq2Aw/KzHvLgN/dNIEZjgISfYV032oD7lrAtJ9slH3UhX/gP/ANei7HYyrK1V7dhLG6vu4IHOKuyWFubN9sJaUKdvXOanN7c/31H0UUiT3MrhfPYfQAf0qW3uGgaJYCAm4nT5+wI+6KupDa3O8XCozE8krz+dMnZ1tpcZLDmssmbyy+7APvWV3J3uaJdCe90GI/PZzADujc4+lUzo0gQhpox9TVuzkfnzCdpqB0jZTjAbdnPt6VrGT2ZMkkVG00BNwuYiv15/Ko1hVRycgHGcU8OGPTjt7UsZbOc8Z6Vd2QI0JJG0fLSNA4Ixj3q3AvnsVQ8AcjvRJ+7Pzrg+9TcqxUQyKQecVbEyRoAc7jzUbsGxtOFPbFSzWEhhV423HGcY/QH1ouPlb2Mp8+a2eMnI+lCgMMEcio2Y7zmnB8HkYyK2T0M2dEfEcfa3J/4F/wDWpp8Rn+G2H4tVMWsQ/h/WnCCIfwCs9Bk58RT/AMMCD65ph8Q3h6Rxj8P/AK9IIkH8C/lTgqjsKNAGHXNQbptH0WmnVNUbpIR9FH+FSAP5n8Oz9afigCv9svmVvtErlCMYPeqvnsCcHJq1qUeIEZSx5544H41XsLWW4lwiFgOp7Cp0KUXcVZyAAalSQHkcj0q3qOmMFWRBkgAYFU0tJsEkY9qm6LcGiVYgeUPPua2xpdpNBGQxAK9c81ziiWJvnB4NbFveqtqrPkAdallQWupQmsEhunhkO7Ayp9RQLOEfw/rT7i4We+DpkAx45+tPI68mtIvQykrPQYLaIfwCl8qNf4FH4U8jrURyWJ4Cg0NiBnjTHy/kKerAruHSp7aEXTBQOM9aWS1+yuyElieMEVHOVyaEGaQn2pWUq2DTa0J2DJqxt8mHOcMeSfT2qKFdzj0HJqC/utzlAeB1qeVydkJuyNUSq8YdSCWGD6Zqs20YOBx2PaspLh0+65HsDUouJm5dcgeoo9jy7MuNQnuJRgAHH071VZztOfSrEUgeMBvxqGfYIn2/eFO1hSdyupydinlz1rSt7A+ZHvG4VWsbTzU3dGHOexrchAjXrzUyZpCHVlmG3hjHCqvvUc1la3J5IJ9QazLmdmmZ3JwDtVf61NprPNIWkG0g8AHPFTbqab6FTUNMe0bzIstEevqKv2sUvkxMkuI27bf51qEKVw2CKbtVYiqAD04pN3Go2dzkPEEMcN/8mAXAYgetZeTXSaxpbTYuU3bvusKy4tE1G4G6C0ldOzBeD9M1vF3RzTWrLwPtSgkjPSkFKvSgkMnbnjOKDn1oH3KQuoHWmot7CbSHY+YcmkYhck80wzgHpUUku8+1aKn3Ic+xowPb3luIyQJUXaVP6EVoaXALe0WPgP1P1rn7R1jugx9K30nwAVrnqLldjtpPmWpVvpbqFwvy7SeTkjimxSmS3Msn3R1JqzPcrKAroG9iKluFhexeNGUZGMCsrmjRlGSGZSedh7j0q262T2XlH5eQdveq7W6iJEBO/OeOOlQzsFy7kqB165NMnbcbfGFL2BYPu+Xg/mak7GsrzWkuPMPHOfpWqpygI7gVokc8mmxT3qnMryT+WPlHf3q4e9NdQ3J4x3psS3NC3kW2gYWyb3HWtC1ElzZsbvaGPQAdKxrSaDTmE8bbiR8wJ61ajnkuXadSVQDcQTx+FYtHSiLUURJAiPuI/T2qkatauqNaRXik5Zyhx34yKzI5+cZz9a6IQvG5zTl7xNJOIYzg/MazwrTzBEGWY0+ZHYs55z3pbCQJIxGC+3AIrS3ImzL4maENlbwIN7gv3NTLbRnnnB469KkttPZmVyrHuav21kwJeYA5OQvpXI5NnSoGYtg3JBLKOtZ91EI5HjZiAQOQPfiumu4sW8hI25GK5e+Ysqc5bJBNVT1dmTNW2JdOuVg/dO2VJ4NW3vii+Y42p29TWEFc9B+NadnIspWKU5YDAPY+1azp21QQqdGbMEUF9biTbz6GmSobUhUHHXio45Gtj8pxmmibG9idzueMngVidAoumaQKSRmrizkDBNZ9vbhpmmLlgRgEjFWnQoBQK7NfTpVeZfbmpL+6khlCREop5+WqGlNh5G9MCrU7h2DOOOgq4qyMJ6s5Re9NMgQe/pULz9QnGe9Rbx3NdEYdzBy7ExlJ+lJnNQmSk8z3rW6RFiYjNIRiojJ7/rTfMouOxKmWnUDnNa1tIVUBunrWNFJtlR89GB/Wtm5/cW88i8bBkZ9T0/nXLWTbVjppSsi2LZG/ecE9feqk0ghOZJCFHY1kwarcxIcsHHowqS7E1wqTPgcZAHasnBrc19qmtCdZZbu4UIuM9/QVm3Ms0k7JI5YKxAFWbYM7rh8EfMMHFVtpaaRuuWJ/WmrJGbbY+RdsYIrRtXD26kdgBWVcvzsH1q9pcV067Vgbyyc7yMD8zV3SjqRytvQuHv8AWq1/IUgwP4jirJ4dkPDKcEVT1P8A49x/vURd2KStuUY7uSIkDDL6Gtb7bI9tGowiOOg7+1YYHNaEFxIlsjBVKQnOCOuTVSinqOMmtDS1PKaRFH/dkBP1INYithq17y6ivdHLRZDRsCwPY9Kxgfm9quGxEtywJSBxRBJi5BC5x94gVArbmxnjvV6xUfaBgYUjace/SqlrEUdzbfUmhiTbGvzAck81D/ad3K22OIx9fnJyDjrirDDAA2KSOM//AFqbv/cpCsTllYkOBzn1rj0OuzIhcXtzbyBmI2qTyBis+4tFEUpZmLpkrgcH3Na7uyIVdvqAMZqlqFxEIJYv+WrgAH0U043voTJJLUwvMwM7ue4qSGCeYgwozHPBA71GBEAVaPJ9c10Nh4sNjZQ2yWSMsa7cl+T+ldHMznsStY3QgRpUIPTIHeqYtjubc7FSeV7VPe+LnuoRGlsIWDZ3B934YxUUWrm5BDxK5HU4wRWEovobxqLqWE+U5PAHakmn3CmW6MYyzksGYlQew9KZexEYeNivqBRyMrnRqaSCLYt3ZiavSxF0A96i0ZVNhHkAtyc/jVqbGBWi2Mnuedbzmmlsmjg+xpprcxsSEkEelIeRQPmXHekzg4PWgBuSKXOaRqAcVIxwqxe6g9zGI9u0BQp561V3flTepqWrjWhNaxCeZIudzMB+HeuivIIzbleFAHWsSxmFvOZtuTjC4q9cTy3VnM8YUeWMvk849qmSZUTLtJUgnDNkqAQQO9aenWEF2rTNOwG7GxQBj8aw84q/pc8aThJ/9UxBPsR0NZVE+V2NKTXMkzpILC1t8GOFQ394/MfzNSPOvmKgkXdnkE80RSrKu5CcD2qjJpxN/wDaFY7c5YZ715qfM3zs9NrlXuoq3d1HNebkUqQdj5+vBqHUI/8ARGJIOCOBVxLZbx5G8vyA3BJ6n/CpNOVIVAAB+YqwwDkjuDXbCaSsjiqU23c5yCJ5WKqOgySegHvU8B3WlxHx0zXXvFa3iPHLGCHGCTwfzrBvPD13bSubX9/CQeQQGA9CK6FUUtGYOk4lWxK/YLtWOAQu0evNUGI3nHSrVtvSKZWX767QDVfypSzNtPPc1pFMzna4kKg5J9auxymNSBjDDBqvFHIg4QHPPJpXbpxitOhmb1hcLc2+3eRIgxnv9ac0A24kLM3r61kaRC8uoRhGIIyzEegrdNwYyVYDcK5Zxs9DrpzurMryBYYdvzH3Y5NUbpCiLJJ96X7o9FH+P9KvtG00m+Xp6Vk3dx9ouWYHKj5V+lVSi73Iqy0sQPGpbB6HoR2qGS3lQ8LuHqKmZuQPepd+K6HFM572M4kg4PWrdlIQx5wTgc1IzIw+cA/WmRNDEWJU7TWcoaFxZ0WzZEqg52jGaq36yyWbCIkMDk47irVpMt1apKvRh3pSmDUlHOWt9c2lwHWV0XPzAHrXUR387xq25ZAeQdv+Fczq0aJfMsYxwCR71oaNMJITESQ0f6igSZils9RTTRmkrS5I5elOPTkZpq9KcaYDSBTSCPpTxz0pCGJwi5JpMaGE4FNBqR7eRELuAAPcVGDg1KYWsTxE46VOJ9sUqD+NMVUV8c5OacsnPzc1W6sLZ3IypIyKEODWlbaXNeRl4Aqgd2OM0w6PfrKIzbtk9xyPzrJtLQ0Se5saQYvsvmhm3HhgT6elW3uBjgfnSW9lDplmv2kbv72OBSiztL0B4Z5SvdMjFcMqacm2dyqS5UitFCmoTtbmYoSuTt61qJosKqm1nBQYGcU6yght5kSKNU4OSKt3GMVpHbQ55t3MkoVndIz5hU4OznmlFy6OEbehP95SKW5uTbZNnCrTucfKvPrzUlqk08O69QCX0yDxTRtFrqYc2lsRLJFdRuASQoBBP0yKpbSoHJP1rfv5/sEMrxrjZjJHA5rnHnBNddKTtqcteEU/dHF1VhjjPFQMQW65pdk118sUTMc9h/WmNFLC+2WNkPuKvnTdjHlY5rh4EIjZlZ8ZIOOPT+X5V0Gj3VvdKN/M6rgbuuK5qYZUN6URSyRYMblSOQR1qJK7Ki7HQ6pexx74Yzl8YOO1YynAzjNRx8jJOSeakyK0irImTuwGfvN+XpTWbBpC/wAtRM1O4hzvQI/MGS2PQVF1NSK2KQG14en/AHUls3DRnIHt/n+da/Wud0x8ahER1OQfyrfbKncvPqKzaszSOqOa1Bv9NnJ5O8ioIJXicup5IxUl9819Me28moC2OBSIEzRSiJj2NSpaSt0jYirGRK3anYJNWPsEiKXICgDvULSYHvTTEIflGO9MDHOAcUhOeT+FPRR37UmrjWghQleGDE8cmnfYpsZUBv8AdOakG1R/SpBjqDijl7BzdyiVKnDAg09MBgGBrubNLZrKF5Ioy5QFiVHJxTWtoJLhLiOMKy8KBgA9fasPadDVwS1MXTTdyqBbQuyDvjA/M1tx296wBYIhHq3+FW1uQyAjgEU03HOAefSsW2zdFeeQLGUuZYXRuCrg4rKkvbbTwVhgCl+cpJuX9a1rm6MaEsWUD+IEMBWDL5+pyPD5ERAbImVcDH1oj5jk2loaWm6qkkLXE52gMI+nfFWLvUoHjYRyqWIOMVkXmkyRWccVsrSHcWY59qg0uxmnu42EbrCR9/t0prltoY631Kz3UxdmDyZBySO3atrw60sonkZmYHAGTzxmnS6RErFE3Yk5fJ6/5zVi3sY4I0SIN8hyCTzmj2kS+VrUS/t0vVa3kcqDzkVFb6LZQYJTzm9XOf0qZ7eQSmTfnPUdamjLSBgin5Rkgdqzc29EyuVbsRsKu1QFUdABis+/hEsLDgcdTViW5VW2IDJJ/dX+tQvZtcjN0cj/AJ5qcD8fWiOjuyXrocv6g1FjBxXSy6PbFTtQofUGsq40qZCdmHH5GutVYswcGioDwKGbA+tXbTSby6wFjC+7nAq63hmQJlrqLzOygEj86v2iXUXs2zELZphq3d6ZeWxO6Pco7pyKpEMOoIquZPYmzW44cfWjNNBP40cDqaYi9pX/AB/wnPGa6Zuma4+3lKXEb5wFYH9a64nj2qZFxOa1Pi+lA9f6VVA9auaoAL+Qnvj+VUiSelSQzr/s1pF9wFz/ALI4/Oo3H91VX9TU+M0eXmuV1WzqVNIz5olIO8F8+prDnj8pyvO3t711hhUioH02KT7wzRCryvUJU77HLDrn0pykKMnrXTDRLUjlD+HFTR6LYoc+SGPuSa1+sIz9izkwcncxqRWyQB1Ndithajpbxj6KKkW3hQ/LEgPsopPEjVEz7aC9MKjYqKAANzc1ds9P1CSUDz0SDOWIXJ/CrIbBB27h6ZxVldQCgAwMAP7hB/wrKEru7NJp2shr6LCR8s8649CP8KgfQmYYW8k/ICrq6jbMcGTafRwV/nUpu4EXLTRgepYVtaLMryRhTaMLN1kctOrnZtdzyfpVtIiuBhFUdAKreJr+0uNKZYZi0iOrKVB+nX6E1ykdzcJ92ZwPZiKh0ubZic5HbyIWQrnaO+BzRGixoFUbQOgrjxf3Q/5eZv8Av4acNRvB/wAvMuP96o9iyeaR1pjywbPShgwHChvocVya6rfD/l5f8cGnjXL9P+Wob6qKPYyH7SZv3EyxIWkDLzjBFW9L3+SJim0yHjHUAev61z+n6ncaheJFMECplvlHU/5NdVbSI8SqDyuMinCPLKzLcpONyGexhbLwqsbE5OBgE+9UJUaJirqQa2DjI6epwOtRyKkg2SgHvz2q5wUtUKM7aMxz81IYl7irrWwTLJ8y+tRlM1ztNM3TT2KJkihkHByeCq9SamErqM7UiB9eTUNzAwbfGCG7nHNUXuYYseZ5krjsQQPyrRD2Lssue+73rG1td8EcgH3TipJLq5n4iiIFVru2vhFsk5GclccitYOzM56ooIARmlZAeQKaN8UmHUj1BqwkLyn92jN9BxXUmrHNZlbC1u6ZNItmoJ3DnGfSqaaS7cyPt9h1q8kYhiCDoBispzXQ1hB9TN1Y+Zdg4xlRVLhauakcSKfaqQyeaa1RElqdmtSAUUV57OscoFShRRRSGOAFOFFFIBCe1JRRQA6koooAQ+hGajktoWGTGuaKKtCMjXEVLVFQbV3dBWDkjgUUV1U/hOepuODGl3GiitTMXNI3SiimBc0MldRXHdTXUqSp3A4Ioorkq/EdEPhNGKRmiDHuCaft+ZuTyPXpRRW62MHuQSSGKJCMHIzzWPPK7TyMW5DYHtRRUTN6RaiO9SG5pJYIzyVBNFFYM1ZasLWHYshQFt2Oe1R6vAjWrz4IkjBYEe3Y0UVpHYxl8RlzWsBIdokZsdSM0m0dAMCiirWwxrdKrS0UUizK1EfPH+NUjRRWsdjmn8R//9k="/>
          <p:cNvSpPr>
            <a:spLocks noChangeAspect="1" noChangeArrowheads="1"/>
          </p:cNvSpPr>
          <p:nvPr/>
        </p:nvSpPr>
        <p:spPr bwMode="auto">
          <a:xfrm>
            <a:off x="191344" y="2768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767408" y="2132856"/>
            <a:ext cx="4212468" cy="2808312"/>
          </a:xfrm>
          <a:prstGeom prst="rect">
            <a:avLst/>
          </a:prstGeom>
        </p:spPr>
      </p:pic>
      <p:sp>
        <p:nvSpPr>
          <p:cNvPr id="3" name="AutoShape 2" descr="data:image/jpeg;base64,/9j/4AAQSkZJRgABAQAAAQABAAD/2wBDABALDA4MChAODQ4SERATGCgaGBYWGDEjJR0oOjM9PDkzODdASFxOQERXRTc4UG1RV19iZ2hnPk1xeXBkeFxlZ2P/2wBDARESEhgVGC8aGi9jQjhCY2NjY2NjY2NjY2NjY2NjY2NjY2NjY2NjY2NjY2NjY2NjY2NjY2NjY2NjY2NjY2NjY2P/wAARCAC0AQ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iBQOtA60o60wA0UHpRQAv8NIKX+GkFMQ4fdNN7U4dDTe1IAooooAU9BTD1p56CmnrQAUUUUwFNB7UUHqKAFAzkChUO7FLH96pQ/HSgTJ0cBOvSrCQhlBz1qnCu88dKuGQRp6+1MhgsKq1NdP3mRyPftSCcls9fpVhOeg6+1AiBA28DGKeYf3hwflNSiM7+enrUvl88CgCqYV3jArQ1kMZrV0JBSMHINNWIccd6nvgXK+gFJ7lLYrwRzNBK0ZCKw+dQetT220adcKv3QMUWykWUwXgnpRCB/Z0/qeuPWkMw7jCjA610cJMXgt37lqwJFBfPpXRyxM3hKONf42/pTkESv4VQJ9uft5LY/EcfzrGmkUNII2DTAn5wOgz0H+NbmgrbixvFJ3FIjtJ7nPUVzOSkpcdc5pIZseF0+e5c9kP8jWNcN/pEh/2jXSeH4wLK9lToUOPauXlO6Rj6k0ICAdacKQdaUUFAelHag9KVVJ6CgQn8NIKkZCFFMxQAo6Gm04dDTaYBRRUsK5O4jPYD3pPQEII2akaFhzWzbaXI6hnbBPYCm3WnPEpIJbFRzmnIYvPSjpVmWL5A3foRUQUt261a1M2R0pGSKm+zuy5AwfSnxxkY4NMlsjjjO/FS+QxPyrmrptVTbIuTlefrTtu0dMUJ3J5rkCQiBc880jlnwVP4VMQxOD09KUQBctjNMBiptUcVOgOAAMCkRC34VZVeKAIyCuMEVMoyKXbntTgMdKQChadPywHtRRNzgDril1H0BfltpAKF40+X35pV4t5PakAxYyHsSKBmYV3E4Ga37yZofD1sEIBGcg9x0IrF2BTmtjVEC6TabunLH86JdAjsyPToYI9Ku5dxDYBRCemTzXM7C+AOSa6uyYDwvdykAkyDr+NYE0apH5kQOG6julCGza0JVj0C/Yc8AZ9ea5FutdhpahPCV43qwH865Rh7U0MqjrTh0q+WtCebVx9JD/hUiwWrpvEE4HqHH+FK6BuxmohkZVHc1YlUIAAcDoBVjbbxvmISAjOd5FBCvZswj3OD970FQ3qXFXRA0JdAVIP4UktrKIBKY2A6E4rdsNOgS3SdizFgDinajdKmnyfLtUjavvSuVy6anLjoabTl5zTa0MgrRsbcSeWehB3fWs8DJFaa7okQocFamRUdzcjk24BGKjfMnGDg06OZJIEcc5oZ8R+lZm7ehj3Vt5a46kjPFVYI9z8HFarBmLM/JPFVliVGOVrWKscsn2HMURQeDQoDDg8U1h+829KljTBI6CqMydi2yNSBgDjFNMQYZxUgVjGMjA5waQkqMVMSIkRiXPPBoEZIxnipSAe3ShjgcdPWqLCJVXgVPgHioV56dKlOBQMU4pOlMaVR3pC3FAD2anXJC98HFRq2RS3ijzeTkYFLqPoSQ/PZyZ65xSgZsmHTmkg4tiO2aVyPsx9M0DKDrkgE1t+Iht06wToDHn+dYoz5g9MjFbPilw0dlGOf3I/OiW6COw1D5XhJgFyGl6/QVzMMsvn5X5mbgr13e1dO2//AIRKBU+80pbnjtWBJsi4tv4+rj+Q9BQhs6J1SDwjOkRypkHPvjkfhXHkV1spCeDYk9ZOfyrmCoPAOMUIUiOQP5nKkDP0q5H5YiKb8d8bjUEhVQABkE+1OWNiemBWehqotFe4O1sA5/Gp9NuBFLlhlejD2NV5wSx7UyE7JAex60uhS0Z2ERU26MhyCo4FYeu3cbRC3A3NndnptplvdXFtKVU5jPQGqWpkvdeY3VgDTjuOUtCqnem05e9IBk4rUxHxjDAnjFXfM3JgHJIPNVcUsSsGGPWplEcZHQ6ZGDZoVOCODU99EYrbzGPLHArMSRVhSPJA3ZJHpWtq2IrCJAxYAgAk80uXW5XNdWM0SgDnmoyRvDd80zHdjzU1uOmfrVoxY8KHOcc08KMnnmnquTkdKeVH40EC7B5KnHc81WkHzj0q8WAtQvo1UmXLDmogZwEzz1xRkbetI69qZgjFaGhIWwB2NKXz061XL/OMnODUyEAFj1NIocRxk9aTnbUsUXmtjOMDNRuu09e9AWGIx31Zv0BuSTwAAKihhMso29RzzU964e4b07Gl1K6CRrixZhwA+KHINoW96cQV0h8f89BSMCulDPXfSGVY1BkXHqK0deXfPAFIAjjXJPbis23ybhO/NaOrEG48pjgHB+hxTe6FHYL4p/YMCo7Ebj8p6Dp2rCXGSh4B6H0NbWpxJHpluQSS+c8+9YoTeevA60LYHubuojyvDFv2ZmJP6CuaDADkZNdJrZxoNmnrk/rXMkYoWwSJHTewK8euSKtsrJAIkGGIBNZNuXedF9TXRBB56t2dTWbWptzOxhuckn1pzpgZp95bvbSbG98H1ppbcD7gVTQk7j0dvLQ9cHFQ3py+PSrEAAleI+gYVXugAoGctnmoW5T2Ky96WMfNQBzTo+BmtkYskqWFRn271Gg3MKl4U8VTJLkaB9qjg9K0vEDY8mEdvm/pWZZSZuYwRn5h/OrWtS7tRf8AuqABS6lX0KqEgDcOgqxDhvUVDEpPJGc1NtIwEoMywrbVp4OahVM96kxipESNg2xOedwquynbUqn5SD60jrwaUVYmKsVx1FKRyDQxAqKZ+AFqyyPjzDUgxioRkcmnbuelAy5EHKM6HG3rzULv780kcu1duDz15pCyN/DSGPhdt/B5qa8JFw2/hscg021jaRwY1zjk/QU/W/31/LKh+UnPFLqO2hYUD+x8np5lJMrLoise8pGfwFKp2+HVDDJ87+lJcuX8Owpznzif0FQUUrPm6jGc5NXNabZeSHv90VVsBm+iX3p+sMW1Ju43H+Zq3uSti3qyItnaIRjeg5Hrk81gzhonEX45/vVu665W3twO0aj/AD+dZFmpuZVt3Hy9Q39z/wCtQthvc1fEOV02zT/Yz+prm+/NdF4nYC3tF7iNf61zvBprYT3LCWpiO8wSJgcEtkVslRuiA64zUPkCZFQxhTxkgCtBIUTnHzY5JojG4SlYr3dql5Cu4c4wD6GubKMk5jYYIODXWgDBAHHWoJrSNpBIBh++O/41pKGlyIz1ME2880xkRNo7Z4NMj8oXEZnXemcMPaurgEYTCKB9K56+sJE1AsiMyFg2R2rnvqdNtCm9m73D+VE6xbjtLDt2qT7H5cqIxzn2q9bXty52SjCjjpiraIC4JFaLQxZHFpcARcg7vXNK1nDGMFARV0HimyJvGDSbuCdjKS1EVxERn7w5onUzXJZ+har3l8c9R0ppiB6DHvQpCb7DJoggTy2zQo55700nD4zTkxyc5NBLHEAY2/pTs5p0Ay1P3jnHIzSuNK5Bls8DipDyBUoJ2n5evtTS2ByBRcLFG5yAMDmqjE5Ga03uCv8AAD9RUP21+f3cf5VWo9CseR0oBJBGKsi8cj/VofwprXhQf6tPyo1DQrDrSjFTpe7usaZ+lO+0k5/dp+VGoaC2kjrMoViAeDj3qXUmEN2+eRngdqhtZyZ0TavLdal1O48vU50ZFKKcnNT1K6EzyA6CvOR5uadcYOgwsOMyn+QpGcf2IjIobMvAxxTrmdU0OBggYeY3FIbMpbr7JMkgG4jmoJtQmnlLttDZ7Co7uXzWBCBDiokX5hxmm9xpaE895dT/AOsmLADAB9KjS5miXAPyEgkeuKdtyh7YqIjjmkFjR1PVF1KOEiPY0YClc56DrWYetBBVg4/Krn22Hvap+dUiWjYshtt1JYMSOtWlYGuYnuJokMaPhSc8dRTF1G7Q8TN+PNaRmkiHBt3OsGScmlbGMVzKa1dLgPtce4xWhHrVq0WXV1f+6OavnTI5Gi5NOsDbi21e5qVJopgCWVgf4gayppJLm2uGdAiKuQCck80y/hSKTfBJt5AKr2yM81zzSbujohJpWZpXEYWTI5B6GiDYXxKWUY6gZrDTUpQvPIHrVmHU43IDDDGp1tYU1fY6COCMrkSA/XimvFtPGD9KpR3AIwrVOJPl61hyzT3ONxnF7gykHkYqN1AFBlIPBpvm5FWrlK5C8QJz3FQNcIj7V+dvQVNO2+JlHDHjim2Vn5Y3tzjpVuTOmnC6uyM3E0eD5RCn0OTT47qKQYBIYdj1pyswkIOdp7HtRd2wkj8yNcMO44qVJmrpq2hKsxIGDxTHkyeTUYYxxhn4yM0wTK4OwAkdc1rdLUyUW9CRlDd6gaFC4G/8KFdi2504A5KnirMcdvKNwJHHehTQOm0V/LQdHqFo1Y5LUlyUWQqhyB0NRHGKtMixOEX1pSABwarrgmnEAY7U7hYs2oX7VDzzvFSa4obU5xnHzfnVWxOb6H03irGsqZ9VnQfeDZFTdXKtoXFONCiQc/vCKLtFGhW6bsASHmo5AY9AjVWz+8xkU29/5F21Df8APQ0uozGkGJiOoFOJ2jNOSBzEZQPlU847ZqGSXaSoGSPWpvdlpWQ8Hk+hoP0psPmsQdmR9BU7Oi8sWQ+mc5oGQspIP9KZs7g1KTyGT5lPXiq7ZY/KTVJktCzvuc4ORUQGTj+dKSSc0lIBwAKdfmzwMUKMOM0i4LgM20etSRCPzly4C9SXGRQFjW37rG4KkFcAcfWo1gN14hWHdtDuFJ9OOtOFxAYnjD2qB8ZKgjvVafUGhv5XtmUgn72M54pPyHFJ7mv4j0OLTbON4rxZ2L4KKo4468Vz0cOcvuCkfnWuJkeJXmuU5GcAVm3skTsPKHTqfWpjNt2sa1Kairpk7SNbuu2ZZMgEkfyq0t6ejcVkocoKduYDGa25bo5Grs1FuMsTng05psGskSHcBmn+Y3Y0uUXKbVsnmBj1xitOOMNEADyKbGUmsIJYQApUD6YHI/SkCOpzGfwrBu7OyMOVIU2uSMileNVTbSLLKW25oIYAu5pDM3U1/wBSoPY5FR29tsBI5961yEXT5ZpACCCB/IfrVGJlK7Q3PNF7jcbGdcfu3GP8ilimXzFx/ewalvYGLLzkmqYUwSguMDPWgk0ZrPzRvVkHGelVLu1a3hViynJxgDmo5pcyAxz8N1AaopXkZhvdmXtk1tFaGEtxEXoafICygVEScUuTirJJ7JCt7Dnn5xVvWcrezmEgHd857/8A6qpWLH7fBnu4qxq8hj1a4bOMNj61PUZb2mXR41UclyeabqgaPw/bq3XzCKCSdGidMrlyTjsO9M1KYS6Fa8guXLbc84osBUvSI4GCccDPv2FZOSDk1ZmmYwBHHPA/KqveptYu9zStAv2dmbk/WqzAyMSeT79qsae7BSGYYboCM0TRfMWRuM9cUhjVaNIsrw3Q4qEFQSGGD6jvTpVKhQowMUxUzGD1OelAENLTQeKXNUSLRRmigApabT1GT1A+tAAKccUpUAcOD9KaetAXHK22k3c9KQUhqrsVhc4NP3D1qOihOwWLNnq1zYxvFHtaNucOM4PqK6C11CBQpkmUAqD3Jrl0RWbLdKsr+VHs1LUftGtDqEu7JiStyufcEU2QiaNnVwUXuDkVzgx60ebIiOsb4Djaw9RSdLsNVe5o/wBoSXpWMbVhRjhVH3vQmkAaOUhhkN0IqtNAbSyhw6iQuWBXuMVBJdTMjBnByMdBU8jsVz9x9zfMWKw8DoW9aqtGxJLZJ96kihJxxw3c1qw2iNCpI575qCtzF8tgOlTxSERlHXI6j2rVWzQ5w3HTmql5aGFMg9elFwsU3GG45HY0hao8kDk5xUbs2OvWtU9DFrUt2LZ1K39N4qzrkTSavOc4XdxVDTSf7Rg5/jFX9RlV7+cqQRvPI+tVFXYnoiFriYWy24fEa9h3qt0ODUpOaRhWtkiLkUy5jNVkA3DPSrmM8HpVm/0WW1txcRt5kXBJHp61lUsma002iK0kRSQgC45JPerrIZFQnkZzk1iIxUgnkZ6VoDUS6YbrtxWRZOY1KDI+5nPuKgmZLUAJyx6/So2usOGznjBH4Gqc0rSsCeeMUxBg0YNFLmmSG00bTS5pc0AJtNGDS5ooAApo2mlpc0AJtNG00ZNOXmmtRDNppwX1p+MUAVooktgPbrUihqFAAp270qyQwfUCjA+tHNFMQhwe1Tvp7rpy3ZICs20L/Woa2Q6z+FnXcC8D9PQZz/Wsql0tDakk3qULKdtmwKmB3arWZQQ0Zweu3msuCXypAcVpwXqbhnPTk1zmpZUo58xkIk29M8E+tVbyRfLHm8n1qea4iSAshG9uBWZPJ57YfoOw70AUG+8f0pjD5c1c1G0ktxFIUIV88mqBbNXF6ESWpb0wZvIyTjDDn0qUgD0qrZttZj7VMeT61tTMpC5BPWncGkA4yaQjDAjg1oSIeOtb+iXizWT2so3GMbcHup6Vh9RUTq6tuikZD0ypxxWdSHMjSnPlY7UrGSymbAzETww5qrEu84HWtCzvdpFtdfNG3yhj3FPuNMFrIJPOVYz0z1rBXTszV2auin9lYjOcVVdCOMVo78tkdKadv91avkZnzIoilpBS0hi0tJRQIcKKSloAWikooAWnx9DUdPhPzFfbNVHcUtiQ0ClK0dK2MxRTgPWminZpiAmgUmKUUAFNCOX/AHcjLv8AlYA4DD3oY/lSqN3Uik1dWGnbUs29mk25Wcbx0wacNMmzw4IqJOOn6VKsrr0dh+NZOj2NFVI5oDBkSNyPeregWovLrfICYIzk+57CqWyNrgGcnyz9456VXn1GXdssWkiiUY+U4J+tZyg07GsZrcveJb5Lu+EUf3bcFcjuT1rGxShdq89TyaM0WsJu7uSQcSDHQ1Y6VBbn95+FWBzxnmtqexlPcXPHpTD94/nQFAPT86UgfStCBIzwRT6jAw1PJxQBHIgIIPIpDJJKVMjFio2gn0qQjcPQUgRRStrcd9LADigmg0wk0xFUUtFFcxsLRRRQIcKKKKACiiigYVLCOp70UVUdyXsTdqSiitjMVOTg0GiimAhpQBiiigACg0qKN+KKKYE4AHajFFFAhrKDwartCicKMUUVLKRWmGCKjoorCe5rHYltv9Z+FWJBjBHWiitaexnLcd1XNIelFFWSNPWnqKKKAFNNNFFACGmmiig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4"/>
          <a:stretch>
            <a:fillRect/>
          </a:stretch>
        </p:blipFill>
        <p:spPr>
          <a:xfrm>
            <a:off x="7032104" y="2132856"/>
            <a:ext cx="4212468" cy="2808312"/>
          </a:xfrm>
          <a:prstGeom prst="rect">
            <a:avLst/>
          </a:prstGeom>
        </p:spPr>
      </p:pic>
    </p:spTree>
    <p:extLst>
      <p:ext uri="{BB962C8B-B14F-4D97-AF65-F5344CB8AC3E}">
        <p14:creationId xmlns:p14="http://schemas.microsoft.com/office/powerpoint/2010/main" val="247156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4"/>
          <p:cNvPicPr>
            <a:picLocks noChangeAspect="1" noChangeArrowheads="1"/>
          </p:cNvPicPr>
          <p:nvPr/>
        </p:nvPicPr>
        <p:blipFill>
          <a:blip r:embed="rId3">
            <a:extLst>
              <a:ext uri="{28A0092B-C50C-407E-A947-70E740481C1C}">
                <a14:useLocalDpi xmlns:a14="http://schemas.microsoft.com/office/drawing/2010/main" val="0"/>
              </a:ext>
            </a:extLst>
          </a:blip>
          <a:srcRect l="45839" t="23274" r="34966" b="13480"/>
          <a:stretch>
            <a:fillRect/>
          </a:stretch>
        </p:blipFill>
        <p:spPr bwMode="auto">
          <a:xfrm>
            <a:off x="160338" y="130175"/>
            <a:ext cx="3206750"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6" name="TextBox 5"/>
          <p:cNvSpPr txBox="1">
            <a:spLocks noChangeArrowheads="1"/>
          </p:cNvSpPr>
          <p:nvPr/>
        </p:nvSpPr>
        <p:spPr bwMode="auto">
          <a:xfrm>
            <a:off x="3844925" y="1762125"/>
            <a:ext cx="7839075"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5400" b="1">
                <a:solidFill>
                  <a:srgbClr val="0070C0"/>
                </a:solidFill>
                <a:latin typeface="Century Gothic" panose="020B0502020202020204" pitchFamily="34" charset="0"/>
              </a:rPr>
              <a:t>Behaviour For Learning </a:t>
            </a:r>
          </a:p>
          <a:p>
            <a:pPr eaLnBrk="1" hangingPunct="1"/>
            <a:r>
              <a:rPr lang="en-GB" altLang="en-US" sz="2400" b="1">
                <a:solidFill>
                  <a:srgbClr val="0070C0"/>
                </a:solidFill>
                <a:latin typeface="Century Gothic" panose="020B0502020202020204" pitchFamily="34" charset="0"/>
              </a:rPr>
              <a:t>	 </a:t>
            </a:r>
          </a:p>
          <a:p>
            <a:pPr eaLnBrk="1" hangingPunct="1"/>
            <a:r>
              <a:rPr lang="en-GB" altLang="en-US" sz="2400">
                <a:solidFill>
                  <a:srgbClr val="0070C0"/>
                </a:solidFill>
                <a:latin typeface="Century Gothic" panose="020B0502020202020204" pitchFamily="34" charset="0"/>
              </a:rPr>
              <a:t>Adam Penney</a:t>
            </a:r>
          </a:p>
          <a:p>
            <a:pPr eaLnBrk="1" hangingPunct="1"/>
            <a:r>
              <a:rPr lang="en-GB" altLang="en-US" sz="2400">
                <a:solidFill>
                  <a:srgbClr val="0070C0"/>
                </a:solidFill>
                <a:latin typeface="Century Gothic" panose="020B0502020202020204" pitchFamily="34" charset="0"/>
              </a:rPr>
              <a:t>Head of Year 7</a:t>
            </a:r>
          </a:p>
          <a:p>
            <a:pPr eaLnBrk="1" hangingPunct="1"/>
            <a:endParaRPr lang="en-GB" altLang="en-US"/>
          </a:p>
        </p:txBody>
      </p:sp>
    </p:spTree>
    <p:extLst>
      <p:ext uri="{BB962C8B-B14F-4D97-AF65-F5344CB8AC3E}">
        <p14:creationId xmlns:p14="http://schemas.microsoft.com/office/powerpoint/2010/main" val="4016322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noChangeArrowheads="1"/>
          </p:cNvSpPr>
          <p:nvPr>
            <p:ph type="title"/>
          </p:nvPr>
        </p:nvSpPr>
        <p:spPr/>
        <p:txBody>
          <a:bodyPr/>
          <a:lstStyle/>
          <a:p>
            <a:r>
              <a:rPr lang="en-GB" altLang="en-US" smtClean="0"/>
              <a:t>Expectations:</a:t>
            </a:r>
          </a:p>
        </p:txBody>
      </p:sp>
      <p:pic>
        <p:nvPicPr>
          <p:cNvPr id="84994" name="Picture 3"/>
          <p:cNvPicPr>
            <a:picLocks noChangeAspect="1" noChangeArrowheads="1"/>
          </p:cNvPicPr>
          <p:nvPr/>
        </p:nvPicPr>
        <p:blipFill>
          <a:blip r:embed="rId3">
            <a:extLst>
              <a:ext uri="{28A0092B-C50C-407E-A947-70E740481C1C}">
                <a14:useLocalDpi xmlns:a14="http://schemas.microsoft.com/office/drawing/2010/main" val="0"/>
              </a:ext>
            </a:extLst>
          </a:blip>
          <a:srcRect l="45839" t="23274" r="34966" b="13480"/>
          <a:stretch>
            <a:fillRect/>
          </a:stretch>
        </p:blipFill>
        <p:spPr bwMode="auto">
          <a:xfrm>
            <a:off x="4492625" y="188913"/>
            <a:ext cx="32067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4061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7448" y="545690"/>
            <a:ext cx="5432346" cy="369332"/>
          </a:xfrm>
          <a:prstGeom prst="rect">
            <a:avLst/>
          </a:prstGeom>
          <a:noFill/>
        </p:spPr>
        <p:txBody>
          <a:bodyPr wrap="square" rtlCol="0">
            <a:spAutoFit/>
          </a:bodyPr>
          <a:lstStyle/>
          <a:p>
            <a:r>
              <a:rPr lang="en-GB" dirty="0" smtClean="0"/>
              <a:t>The gender gap</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030921423"/>
              </p:ext>
            </p:extLst>
          </p:nvPr>
        </p:nvGraphicFramePr>
        <p:xfrm>
          <a:off x="1027448" y="2132856"/>
          <a:ext cx="8735984" cy="1412932"/>
        </p:xfrm>
        <a:graphic>
          <a:graphicData uri="http://schemas.openxmlformats.org/drawingml/2006/table">
            <a:tbl>
              <a:tblPr firstRow="1" bandRow="1">
                <a:tableStyleId>{5C22544A-7EE6-4342-B048-85BDC9FD1C3A}</a:tableStyleId>
              </a:tblPr>
              <a:tblGrid>
                <a:gridCol w="949746"/>
                <a:gridCol w="1880232"/>
                <a:gridCol w="2099400"/>
                <a:gridCol w="2155398"/>
                <a:gridCol w="1651208"/>
              </a:tblGrid>
              <a:tr h="671252">
                <a:tc>
                  <a:txBody>
                    <a:bodyPr/>
                    <a:lstStyle/>
                    <a:p>
                      <a:endParaRPr lang="en-GB" dirty="0"/>
                    </a:p>
                  </a:txBody>
                  <a:tcPr/>
                </a:tc>
                <a:tc>
                  <a:txBody>
                    <a:bodyPr/>
                    <a:lstStyle/>
                    <a:p>
                      <a:r>
                        <a:rPr lang="en-GB" dirty="0" err="1" smtClean="0"/>
                        <a:t>Carr</a:t>
                      </a:r>
                      <a:r>
                        <a:rPr lang="en-GB" dirty="0" smtClean="0"/>
                        <a:t> Hill</a:t>
                      </a:r>
                      <a:r>
                        <a:rPr lang="en-GB" baseline="0" dirty="0" smtClean="0"/>
                        <a:t> </a:t>
                      </a:r>
                      <a:r>
                        <a:rPr lang="en-GB" dirty="0" smtClean="0"/>
                        <a:t>Maths  </a:t>
                      </a:r>
                    </a:p>
                    <a:p>
                      <a:r>
                        <a:rPr lang="en-GB" dirty="0" smtClean="0"/>
                        <a:t>(NA 71%)</a:t>
                      </a:r>
                      <a:endParaRPr lang="en-GB" dirty="0"/>
                    </a:p>
                  </a:txBody>
                  <a:tcPr/>
                </a:tc>
                <a:tc>
                  <a:txBody>
                    <a:bodyPr/>
                    <a:lstStyle/>
                    <a:p>
                      <a:r>
                        <a:rPr lang="en-GB" dirty="0" err="1" smtClean="0"/>
                        <a:t>Carr</a:t>
                      </a:r>
                      <a:r>
                        <a:rPr lang="en-GB" dirty="0" smtClean="0"/>
                        <a:t> Hill Language </a:t>
                      </a:r>
                    </a:p>
                    <a:p>
                      <a:r>
                        <a:rPr lang="en-GB" dirty="0" smtClean="0"/>
                        <a:t>(NA 70%)</a:t>
                      </a:r>
                      <a:endParaRPr lang="en-GB" dirty="0"/>
                    </a:p>
                  </a:txBody>
                  <a:tcPr/>
                </a:tc>
                <a:tc>
                  <a:txBody>
                    <a:bodyPr/>
                    <a:lstStyle/>
                    <a:p>
                      <a:r>
                        <a:rPr lang="en-GB" dirty="0" err="1" smtClean="0"/>
                        <a:t>Carr</a:t>
                      </a:r>
                      <a:r>
                        <a:rPr lang="en-GB" dirty="0" smtClean="0"/>
                        <a:t> Hill Literature </a:t>
                      </a:r>
                    </a:p>
                    <a:p>
                      <a:r>
                        <a:rPr lang="en-GB" dirty="0" smtClean="0"/>
                        <a:t>(NA 73%)</a:t>
                      </a:r>
                      <a:endParaRPr lang="en-GB" dirty="0"/>
                    </a:p>
                  </a:txBody>
                  <a:tcPr/>
                </a:tc>
                <a:tc>
                  <a:txBody>
                    <a:bodyPr/>
                    <a:lstStyle/>
                    <a:p>
                      <a:r>
                        <a:rPr lang="en-GB" dirty="0" smtClean="0"/>
                        <a:t>English best</a:t>
                      </a:r>
                      <a:endParaRPr lang="en-GB" dirty="0"/>
                    </a:p>
                  </a:txBody>
                  <a:tcPr/>
                </a:tc>
              </a:tr>
              <a:tr h="370840">
                <a:tc>
                  <a:txBody>
                    <a:bodyPr/>
                    <a:lstStyle/>
                    <a:p>
                      <a:r>
                        <a:rPr lang="en-GB" dirty="0" smtClean="0"/>
                        <a:t>Male</a:t>
                      </a:r>
                      <a:endParaRPr lang="en-GB" dirty="0"/>
                    </a:p>
                  </a:txBody>
                  <a:tcPr/>
                </a:tc>
                <a:tc>
                  <a:txBody>
                    <a:bodyPr/>
                    <a:lstStyle/>
                    <a:p>
                      <a:r>
                        <a:rPr lang="en-GB" dirty="0" smtClean="0"/>
                        <a:t>66%   </a:t>
                      </a:r>
                      <a:endParaRPr lang="en-GB" dirty="0"/>
                    </a:p>
                  </a:txBody>
                  <a:tcPr/>
                </a:tc>
                <a:tc>
                  <a:txBody>
                    <a:bodyPr/>
                    <a:lstStyle/>
                    <a:p>
                      <a:r>
                        <a:rPr lang="en-GB" dirty="0" smtClean="0"/>
                        <a:t>47%   </a:t>
                      </a:r>
                      <a:endParaRPr lang="en-GB" dirty="0"/>
                    </a:p>
                  </a:txBody>
                  <a:tcPr/>
                </a:tc>
                <a:tc>
                  <a:txBody>
                    <a:bodyPr/>
                    <a:lstStyle/>
                    <a:p>
                      <a:r>
                        <a:rPr lang="en-GB" dirty="0" smtClean="0"/>
                        <a:t>48%  </a:t>
                      </a:r>
                      <a:endParaRPr lang="en-GB" dirty="0"/>
                    </a:p>
                  </a:txBody>
                  <a:tcPr/>
                </a:tc>
                <a:tc>
                  <a:txBody>
                    <a:bodyPr/>
                    <a:lstStyle/>
                    <a:p>
                      <a:r>
                        <a:rPr lang="en-GB" dirty="0" smtClean="0"/>
                        <a:t>55%   </a:t>
                      </a:r>
                      <a:endParaRPr lang="en-GB" dirty="0"/>
                    </a:p>
                  </a:txBody>
                  <a:tcPr/>
                </a:tc>
              </a:tr>
              <a:tr h="370840">
                <a:tc>
                  <a:txBody>
                    <a:bodyPr/>
                    <a:lstStyle/>
                    <a:p>
                      <a:r>
                        <a:rPr lang="en-GB" dirty="0" smtClean="0"/>
                        <a:t>female</a:t>
                      </a:r>
                      <a:endParaRPr lang="en-GB" dirty="0"/>
                    </a:p>
                  </a:txBody>
                  <a:tcPr/>
                </a:tc>
                <a:tc>
                  <a:txBody>
                    <a:bodyPr/>
                    <a:lstStyle/>
                    <a:p>
                      <a:r>
                        <a:rPr lang="en-GB" dirty="0" smtClean="0"/>
                        <a:t>71%</a:t>
                      </a:r>
                      <a:endParaRPr lang="en-GB" dirty="0"/>
                    </a:p>
                  </a:txBody>
                  <a:tcPr/>
                </a:tc>
                <a:tc>
                  <a:txBody>
                    <a:bodyPr/>
                    <a:lstStyle/>
                    <a:p>
                      <a:r>
                        <a:rPr lang="en-GB" dirty="0" smtClean="0"/>
                        <a:t>66%   </a:t>
                      </a:r>
                      <a:endParaRPr lang="en-GB" dirty="0"/>
                    </a:p>
                  </a:txBody>
                  <a:tcPr/>
                </a:tc>
                <a:tc>
                  <a:txBody>
                    <a:bodyPr/>
                    <a:lstStyle/>
                    <a:p>
                      <a:r>
                        <a:rPr lang="en-GB" dirty="0" smtClean="0"/>
                        <a:t>70%</a:t>
                      </a:r>
                      <a:endParaRPr lang="en-GB" dirty="0"/>
                    </a:p>
                  </a:txBody>
                  <a:tcPr/>
                </a:tc>
                <a:tc>
                  <a:txBody>
                    <a:bodyPr/>
                    <a:lstStyle/>
                    <a:p>
                      <a:r>
                        <a:rPr lang="en-GB" dirty="0" smtClean="0"/>
                        <a:t>71%</a:t>
                      </a:r>
                      <a:endParaRPr lang="en-GB" dirty="0"/>
                    </a:p>
                  </a:txBody>
                  <a:tcPr/>
                </a:tc>
              </a:tr>
            </a:tbl>
          </a:graphicData>
        </a:graphic>
      </p:graphicFrame>
    </p:spTree>
    <p:extLst>
      <p:ext uri="{BB962C8B-B14F-4D97-AF65-F5344CB8AC3E}">
        <p14:creationId xmlns:p14="http://schemas.microsoft.com/office/powerpoint/2010/main" val="1231947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noChangeArrowheads="1"/>
          </p:cNvSpPr>
          <p:nvPr>
            <p:ph type="title"/>
          </p:nvPr>
        </p:nvSpPr>
        <p:spPr>
          <a:xfrm>
            <a:off x="284591" y="404664"/>
            <a:ext cx="10972800" cy="1143000"/>
          </a:xfrm>
        </p:spPr>
        <p:txBody>
          <a:bodyPr/>
          <a:lstStyle/>
          <a:p>
            <a:r>
              <a:rPr lang="en-GB" altLang="en-US" sz="5400" dirty="0" smtClean="0"/>
              <a:t>Reward Systems:</a:t>
            </a:r>
          </a:p>
        </p:txBody>
      </p:sp>
      <p:sp>
        <p:nvSpPr>
          <p:cNvPr id="4" name="Rectangle 3"/>
          <p:cNvSpPr/>
          <p:nvPr/>
        </p:nvSpPr>
        <p:spPr>
          <a:xfrm>
            <a:off x="983432" y="1916832"/>
            <a:ext cx="10272712" cy="3416300"/>
          </a:xfrm>
          <a:prstGeom prst="rect">
            <a:avLst/>
          </a:prstGeom>
        </p:spPr>
        <p:txBody>
          <a:bodyPr>
            <a:spAutoFit/>
          </a:bodyPr>
          <a:lstStyle/>
          <a:p>
            <a:pPr marL="800100" lvl="1" indent="-342900" algn="just" eaLnBrk="1" fontAlgn="auto" hangingPunct="1">
              <a:spcBef>
                <a:spcPts val="0"/>
              </a:spcBef>
              <a:spcAft>
                <a:spcPts val="0"/>
              </a:spcAft>
              <a:buFont typeface="Arial" panose="020B0604020202020204" pitchFamily="34" charset="0"/>
              <a:buChar char="•"/>
              <a:defRPr/>
            </a:pPr>
            <a:r>
              <a:rPr lang="en-GB" altLang="en-US" sz="2400" dirty="0">
                <a:solidFill>
                  <a:schemeClr val="tx2">
                    <a:lumMod val="60000"/>
                    <a:lumOff val="40000"/>
                  </a:schemeClr>
                </a:solidFill>
                <a:latin typeface="+mn-lt"/>
                <a:cs typeface="Times New Roman" panose="02020603050405020304" pitchFamily="18" charset="0"/>
              </a:rPr>
              <a:t>Merits - these are issued on a daily basis to recognise achievement across the school and are recorded on SIMs.</a:t>
            </a:r>
          </a:p>
          <a:p>
            <a:pPr marL="800100" lvl="1" indent="-342900" algn="just" eaLnBrk="1" fontAlgn="auto" hangingPunct="1">
              <a:spcBef>
                <a:spcPts val="0"/>
              </a:spcBef>
              <a:spcAft>
                <a:spcPts val="0"/>
              </a:spcAft>
              <a:buFont typeface="Arial" panose="020B0604020202020204" pitchFamily="34" charset="0"/>
              <a:buChar char="•"/>
              <a:defRPr/>
            </a:pPr>
            <a:r>
              <a:rPr lang="en-GB" altLang="en-US" sz="2400" dirty="0">
                <a:solidFill>
                  <a:schemeClr val="tx2">
                    <a:lumMod val="60000"/>
                    <a:lumOff val="40000"/>
                  </a:schemeClr>
                </a:solidFill>
                <a:latin typeface="+mn-lt"/>
                <a:cs typeface="Times New Roman" panose="02020603050405020304" pitchFamily="18" charset="0"/>
              </a:rPr>
              <a:t>On a half termly basis student merits will be counted and recognised through Year Group Celebration Assemblies.</a:t>
            </a:r>
          </a:p>
          <a:p>
            <a:pPr marL="800100" lvl="1" indent="-342900" algn="just" eaLnBrk="1" fontAlgn="auto" hangingPunct="1">
              <a:spcBef>
                <a:spcPts val="0"/>
              </a:spcBef>
              <a:spcAft>
                <a:spcPts val="0"/>
              </a:spcAft>
              <a:buFont typeface="Arial" panose="020B0604020202020204" pitchFamily="34" charset="0"/>
              <a:buChar char="•"/>
              <a:defRPr/>
            </a:pPr>
            <a:r>
              <a:rPr lang="en-GB" altLang="en-US" sz="2400" dirty="0">
                <a:solidFill>
                  <a:schemeClr val="tx2">
                    <a:lumMod val="60000"/>
                    <a:lumOff val="40000"/>
                  </a:schemeClr>
                </a:solidFill>
                <a:latin typeface="+mn-lt"/>
                <a:cs typeface="Times New Roman" panose="02020603050405020304" pitchFamily="18" charset="0"/>
              </a:rPr>
              <a:t>Faculty rewards – positive text messages, praise post cards, telephone calls, verbal praise.</a:t>
            </a:r>
          </a:p>
          <a:p>
            <a:pPr marL="800100" lvl="1" indent="-342900" algn="just" eaLnBrk="1" fontAlgn="auto" hangingPunct="1">
              <a:spcBef>
                <a:spcPts val="0"/>
              </a:spcBef>
              <a:spcAft>
                <a:spcPts val="0"/>
              </a:spcAft>
              <a:buFont typeface="Arial" panose="020B0604020202020204" pitchFamily="34" charset="0"/>
              <a:buChar char="•"/>
              <a:defRPr/>
            </a:pPr>
            <a:r>
              <a:rPr lang="en-GB" altLang="en-US" sz="2400" dirty="0">
                <a:solidFill>
                  <a:schemeClr val="tx2">
                    <a:lumMod val="60000"/>
                    <a:lumOff val="40000"/>
                  </a:schemeClr>
                </a:solidFill>
                <a:latin typeface="+mn-lt"/>
                <a:cs typeface="Times New Roman" panose="02020603050405020304" pitchFamily="18" charset="0"/>
              </a:rPr>
              <a:t>6 ‘P’ Card, which reflects our code of conduct and recognises achievement and behaviour out of the classroom.</a:t>
            </a:r>
          </a:p>
          <a:p>
            <a:pPr marL="800100" lvl="1" indent="-342900" algn="just" eaLnBrk="1" fontAlgn="auto" hangingPunct="1">
              <a:spcBef>
                <a:spcPts val="0"/>
              </a:spcBef>
              <a:spcAft>
                <a:spcPts val="0"/>
              </a:spcAft>
              <a:buFont typeface="Arial" panose="020B0604020202020204" pitchFamily="34" charset="0"/>
              <a:buChar char="•"/>
              <a:defRPr/>
            </a:pPr>
            <a:r>
              <a:rPr lang="en-GB" altLang="en-US" sz="2400" dirty="0">
                <a:solidFill>
                  <a:schemeClr val="tx2">
                    <a:lumMod val="60000"/>
                    <a:lumOff val="40000"/>
                  </a:schemeClr>
                </a:solidFill>
                <a:latin typeface="+mn-lt"/>
                <a:cs typeface="Times New Roman" panose="02020603050405020304" pitchFamily="18" charset="0"/>
              </a:rPr>
              <a:t>End of year Celebration Events</a:t>
            </a:r>
          </a:p>
        </p:txBody>
      </p:sp>
    </p:spTree>
    <p:extLst>
      <p:ext uri="{BB962C8B-B14F-4D97-AF65-F5344CB8AC3E}">
        <p14:creationId xmlns:p14="http://schemas.microsoft.com/office/powerpoint/2010/main" val="27030152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noChangeArrowheads="1"/>
          </p:cNvSpPr>
          <p:nvPr>
            <p:ph type="title"/>
          </p:nvPr>
        </p:nvSpPr>
        <p:spPr>
          <a:xfrm>
            <a:off x="407368" y="188640"/>
            <a:ext cx="10972800" cy="1143000"/>
          </a:xfrm>
        </p:spPr>
        <p:txBody>
          <a:bodyPr/>
          <a:lstStyle/>
          <a:p>
            <a:r>
              <a:rPr lang="en-GB" altLang="en-US" sz="5400" dirty="0" smtClean="0"/>
              <a:t>6 – P Card: </a:t>
            </a:r>
          </a:p>
        </p:txBody>
      </p:sp>
      <p:sp>
        <p:nvSpPr>
          <p:cNvPr id="5" name="Rectangle 3"/>
          <p:cNvSpPr txBox="1">
            <a:spLocks noChangeArrowheads="1"/>
          </p:cNvSpPr>
          <p:nvPr/>
        </p:nvSpPr>
        <p:spPr>
          <a:xfrm>
            <a:off x="407368" y="1628800"/>
            <a:ext cx="11625263" cy="3529013"/>
          </a:xfrm>
          <a:prstGeom prst="rect">
            <a:avLst/>
          </a:prstGeom>
        </p:spPr>
        <p:txBody>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2700" indent="0" algn="just" fontAlgn="auto">
              <a:lnSpc>
                <a:spcPct val="80000"/>
              </a:lnSpc>
              <a:spcAft>
                <a:spcPts val="0"/>
              </a:spcAft>
              <a:buFontTx/>
              <a:buNone/>
              <a:defRPr/>
            </a:pPr>
            <a:r>
              <a:rPr lang="en-GB" altLang="en-US" sz="1800" b="1" i="1" dirty="0">
                <a:solidFill>
                  <a:schemeClr val="tx2">
                    <a:lumMod val="60000"/>
                    <a:lumOff val="40000"/>
                  </a:schemeClr>
                </a:solidFill>
              </a:rPr>
              <a:t>6 P Card – Achievement and conduct out of the class</a:t>
            </a:r>
            <a:endParaRPr lang="en-GB" altLang="en-US" sz="1800" dirty="0">
              <a:solidFill>
                <a:schemeClr val="tx2">
                  <a:lumMod val="60000"/>
                  <a:lumOff val="40000"/>
                </a:schemeClr>
              </a:solidFill>
            </a:endParaRPr>
          </a:p>
          <a:p>
            <a:pPr marL="12700" indent="0" algn="just" fontAlgn="auto">
              <a:lnSpc>
                <a:spcPct val="80000"/>
              </a:lnSpc>
              <a:spcAft>
                <a:spcPts val="0"/>
              </a:spcAft>
              <a:buFontTx/>
              <a:buNone/>
              <a:defRPr/>
            </a:pPr>
            <a:r>
              <a:rPr lang="en-GB" altLang="en-US" sz="1800" dirty="0">
                <a:solidFill>
                  <a:schemeClr val="tx2">
                    <a:lumMod val="60000"/>
                    <a:lumOff val="40000"/>
                  </a:schemeClr>
                </a:solidFill>
              </a:rPr>
              <a:t>Each student begins each half term with 10 merits recorded on their ‘</a:t>
            </a:r>
            <a:r>
              <a:rPr lang="en-GB" altLang="en-US" sz="1800" i="1" dirty="0">
                <a:solidFill>
                  <a:schemeClr val="tx2">
                    <a:lumMod val="60000"/>
                    <a:lumOff val="40000"/>
                  </a:schemeClr>
                </a:solidFill>
              </a:rPr>
              <a:t>P Card’. </a:t>
            </a:r>
            <a:r>
              <a:rPr lang="en-GB" altLang="en-US" sz="1800" dirty="0">
                <a:solidFill>
                  <a:schemeClr val="tx2">
                    <a:lumMod val="60000"/>
                    <a:lumOff val="40000"/>
                  </a:schemeClr>
                </a:solidFill>
              </a:rPr>
              <a:t>At the end of a half term these merits will be transferred a students behaviour record and will count towards yearly totals.</a:t>
            </a:r>
          </a:p>
          <a:p>
            <a:pPr marL="12700" indent="0" algn="just" fontAlgn="auto">
              <a:lnSpc>
                <a:spcPct val="80000"/>
              </a:lnSpc>
              <a:spcAft>
                <a:spcPts val="0"/>
              </a:spcAft>
              <a:buFontTx/>
              <a:buNone/>
              <a:defRPr/>
            </a:pPr>
            <a:endParaRPr lang="en-GB" altLang="en-US" sz="1800" dirty="0">
              <a:solidFill>
                <a:schemeClr val="tx2">
                  <a:lumMod val="60000"/>
                  <a:lumOff val="40000"/>
                </a:schemeClr>
              </a:solidFill>
            </a:endParaRPr>
          </a:p>
          <a:p>
            <a:pPr marL="12700" indent="0" algn="just" fontAlgn="auto">
              <a:lnSpc>
                <a:spcPct val="80000"/>
              </a:lnSpc>
              <a:spcAft>
                <a:spcPts val="0"/>
              </a:spcAft>
              <a:buFontTx/>
              <a:buNone/>
              <a:defRPr/>
            </a:pPr>
            <a:r>
              <a:rPr lang="en-GB" altLang="en-US" sz="1800" dirty="0">
                <a:solidFill>
                  <a:schemeClr val="tx2">
                    <a:lumMod val="60000"/>
                    <a:lumOff val="40000"/>
                  </a:schemeClr>
                </a:solidFill>
              </a:rPr>
              <a:t>These Merits will be entered into a prize draw each half-term, 1 merit = 1 entry.</a:t>
            </a:r>
          </a:p>
          <a:p>
            <a:pPr algn="just" fontAlgn="auto">
              <a:lnSpc>
                <a:spcPct val="80000"/>
              </a:lnSpc>
              <a:spcAft>
                <a:spcPts val="0"/>
              </a:spcAft>
              <a:buFontTx/>
              <a:buNone/>
              <a:defRPr/>
            </a:pPr>
            <a:endParaRPr lang="en-GB" altLang="en-US" sz="1800" dirty="0">
              <a:solidFill>
                <a:schemeClr val="tx2">
                  <a:lumMod val="60000"/>
                  <a:lumOff val="40000"/>
                </a:schemeClr>
              </a:solidFill>
            </a:endParaRPr>
          </a:p>
          <a:p>
            <a:pPr algn="just" fontAlgn="auto">
              <a:lnSpc>
                <a:spcPct val="80000"/>
              </a:lnSpc>
              <a:spcAft>
                <a:spcPts val="0"/>
              </a:spcAft>
              <a:defRPr/>
            </a:pPr>
            <a:r>
              <a:rPr lang="en-GB" altLang="en-US" sz="1800" dirty="0">
                <a:solidFill>
                  <a:schemeClr val="tx2">
                    <a:lumMod val="60000"/>
                    <a:lumOff val="40000"/>
                  </a:schemeClr>
                </a:solidFill>
              </a:rPr>
              <a:t>There will be 2 draws– one for those who have maintained 10 merits and one for those with 6-9 merits</a:t>
            </a:r>
          </a:p>
          <a:p>
            <a:pPr algn="just" fontAlgn="auto">
              <a:lnSpc>
                <a:spcPct val="80000"/>
              </a:lnSpc>
              <a:spcAft>
                <a:spcPts val="0"/>
              </a:spcAft>
              <a:defRPr/>
            </a:pPr>
            <a:r>
              <a:rPr lang="en-GB" altLang="en-US" sz="1800" dirty="0">
                <a:solidFill>
                  <a:schemeClr val="tx2">
                    <a:lumMod val="60000"/>
                    <a:lumOff val="40000"/>
                  </a:schemeClr>
                </a:solidFill>
              </a:rPr>
              <a:t>Opportunities will be given to students to earn additional merits</a:t>
            </a:r>
          </a:p>
          <a:p>
            <a:pPr algn="just" fontAlgn="auto">
              <a:lnSpc>
                <a:spcPct val="80000"/>
              </a:lnSpc>
              <a:spcAft>
                <a:spcPts val="0"/>
              </a:spcAft>
              <a:defRPr/>
            </a:pPr>
            <a:r>
              <a:rPr lang="en-GB" altLang="en-US" sz="1800" dirty="0">
                <a:solidFill>
                  <a:schemeClr val="tx2">
                    <a:lumMod val="60000"/>
                    <a:lumOff val="40000"/>
                  </a:schemeClr>
                </a:solidFill>
              </a:rPr>
              <a:t>Each half term certificates will be awarded to students based on the number of merits earned on their P Card. </a:t>
            </a:r>
          </a:p>
          <a:p>
            <a:pPr algn="just" fontAlgn="auto">
              <a:lnSpc>
                <a:spcPct val="80000"/>
              </a:lnSpc>
              <a:spcAft>
                <a:spcPts val="0"/>
              </a:spcAft>
              <a:defRPr/>
            </a:pPr>
            <a:endParaRPr lang="en-GB" altLang="en-US" sz="1800" dirty="0">
              <a:solidFill>
                <a:schemeClr val="tx2">
                  <a:lumMod val="60000"/>
                  <a:lumOff val="40000"/>
                </a:schemeClr>
              </a:solidFill>
            </a:endParaRPr>
          </a:p>
          <a:p>
            <a:pPr marL="0" indent="0" algn="just" fontAlgn="auto">
              <a:lnSpc>
                <a:spcPct val="80000"/>
              </a:lnSpc>
              <a:spcAft>
                <a:spcPts val="0"/>
              </a:spcAft>
              <a:buFontTx/>
              <a:buNone/>
              <a:defRPr/>
            </a:pPr>
            <a:r>
              <a:rPr lang="en-GB" altLang="en-US" sz="1800" dirty="0">
                <a:solidFill>
                  <a:schemeClr val="tx2">
                    <a:lumMod val="60000"/>
                    <a:lumOff val="40000"/>
                  </a:schemeClr>
                </a:solidFill>
              </a:rPr>
              <a:t>Merits can be earned by getting  involved in activities, and by enhancing the life of the school.</a:t>
            </a:r>
          </a:p>
          <a:p>
            <a:pPr marL="0" indent="0" algn="just" fontAlgn="auto">
              <a:lnSpc>
                <a:spcPct val="80000"/>
              </a:lnSpc>
              <a:spcAft>
                <a:spcPts val="0"/>
              </a:spcAft>
              <a:buFontTx/>
              <a:buNone/>
              <a:defRPr/>
            </a:pPr>
            <a:endParaRPr lang="en-GB" altLang="en-US" sz="1800" dirty="0">
              <a:solidFill>
                <a:schemeClr val="tx2">
                  <a:lumMod val="60000"/>
                  <a:lumOff val="40000"/>
                </a:schemeClr>
              </a:solidFill>
            </a:endParaRPr>
          </a:p>
          <a:p>
            <a:pPr marL="0" indent="0" algn="just" fontAlgn="auto">
              <a:lnSpc>
                <a:spcPct val="80000"/>
              </a:lnSpc>
              <a:spcAft>
                <a:spcPts val="0"/>
              </a:spcAft>
              <a:buFontTx/>
              <a:buNone/>
              <a:defRPr/>
            </a:pPr>
            <a:r>
              <a:rPr lang="en-GB" altLang="en-US" sz="1800" dirty="0">
                <a:solidFill>
                  <a:schemeClr val="tx2">
                    <a:lumMod val="60000"/>
                    <a:lumOff val="40000"/>
                  </a:schemeClr>
                </a:solidFill>
              </a:rPr>
              <a:t>Merits be can lost for failing to adhere to our code of conduct outside of the classroom. </a:t>
            </a:r>
          </a:p>
          <a:p>
            <a:pPr marL="0" indent="0" algn="just" fontAlgn="auto">
              <a:lnSpc>
                <a:spcPct val="80000"/>
              </a:lnSpc>
              <a:spcAft>
                <a:spcPts val="0"/>
              </a:spcAft>
              <a:buFontTx/>
              <a:buNone/>
              <a:defRPr/>
            </a:pPr>
            <a:endParaRPr lang="en-GB" altLang="en-US" sz="1800" dirty="0">
              <a:solidFill>
                <a:schemeClr val="tx2">
                  <a:lumMod val="60000"/>
                  <a:lumOff val="40000"/>
                </a:schemeClr>
              </a:solidFill>
            </a:endParaRPr>
          </a:p>
          <a:p>
            <a:pPr marL="0" indent="0" algn="just" fontAlgn="auto">
              <a:lnSpc>
                <a:spcPct val="80000"/>
              </a:lnSpc>
              <a:spcAft>
                <a:spcPts val="0"/>
              </a:spcAft>
              <a:buFontTx/>
              <a:buNone/>
              <a:defRPr/>
            </a:pPr>
            <a:r>
              <a:rPr lang="en-GB" altLang="en-US" sz="1800" dirty="0">
                <a:solidFill>
                  <a:schemeClr val="tx2">
                    <a:lumMod val="60000"/>
                    <a:lumOff val="40000"/>
                  </a:schemeClr>
                </a:solidFill>
              </a:rPr>
              <a:t>There is an expectation that all students will have their card on their person at all times. Failure will result in Detention.</a:t>
            </a:r>
            <a:endParaRPr lang="en-GB" altLang="en-US" sz="1200" dirty="0"/>
          </a:p>
          <a:p>
            <a:pPr fontAlgn="auto">
              <a:lnSpc>
                <a:spcPct val="80000"/>
              </a:lnSpc>
              <a:spcAft>
                <a:spcPts val="0"/>
              </a:spcAft>
              <a:buFontTx/>
              <a:buNone/>
              <a:defRPr/>
            </a:pPr>
            <a:endParaRPr lang="en-GB" altLang="en-US" sz="1200" dirty="0"/>
          </a:p>
        </p:txBody>
      </p:sp>
    </p:spTree>
    <p:extLst>
      <p:ext uri="{BB962C8B-B14F-4D97-AF65-F5344CB8AC3E}">
        <p14:creationId xmlns:p14="http://schemas.microsoft.com/office/powerpoint/2010/main" val="3218939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0" y="980728"/>
            <a:ext cx="9842500" cy="676275"/>
          </a:xfrm>
        </p:spPr>
        <p:txBody>
          <a:bodyPr rtlCol="0">
            <a:normAutofit fontScale="90000"/>
          </a:bodyPr>
          <a:lstStyle/>
          <a:p>
            <a:pPr fontAlgn="auto">
              <a:spcAft>
                <a:spcPts val="0"/>
              </a:spcAft>
              <a:defRPr/>
            </a:pPr>
            <a:r>
              <a:rPr lang="en-GB" sz="5400" dirty="0">
                <a:solidFill>
                  <a:schemeClr val="tx2">
                    <a:lumMod val="60000"/>
                    <a:lumOff val="40000"/>
                  </a:schemeClr>
                </a:solidFill>
              </a:rPr>
              <a:t>Starting Lessons off positively:</a:t>
            </a:r>
          </a:p>
        </p:txBody>
      </p:sp>
      <p:sp>
        <p:nvSpPr>
          <p:cNvPr id="3" name="TextBox 2"/>
          <p:cNvSpPr txBox="1"/>
          <p:nvPr/>
        </p:nvSpPr>
        <p:spPr>
          <a:xfrm>
            <a:off x="407368" y="2564904"/>
            <a:ext cx="11379200" cy="2678112"/>
          </a:xfrm>
          <a:prstGeom prst="rect">
            <a:avLst/>
          </a:prstGeom>
          <a:solidFill>
            <a:schemeClr val="bg1"/>
          </a:solidFill>
        </p:spPr>
        <p:txBody>
          <a:bodyPr>
            <a:spAutoFit/>
          </a:bodyPr>
          <a:lstStyle/>
          <a:p>
            <a:pPr eaLnBrk="1" fontAlgn="auto" hangingPunct="1">
              <a:spcBef>
                <a:spcPts val="0"/>
              </a:spcBef>
              <a:spcAft>
                <a:spcPts val="0"/>
              </a:spcAft>
              <a:defRPr/>
            </a:pPr>
            <a:r>
              <a:rPr lang="en-GB" sz="2800" b="1" dirty="0">
                <a:solidFill>
                  <a:schemeClr val="tx2">
                    <a:lumMod val="60000"/>
                    <a:lumOff val="40000"/>
                  </a:schemeClr>
                </a:solidFill>
                <a:latin typeface="Century Gothic" panose="020B0502020202020204" pitchFamily="34" charset="0"/>
              </a:rPr>
              <a:t>In classrooms students must:</a:t>
            </a:r>
          </a:p>
          <a:p>
            <a:pPr eaLnBrk="1" fontAlgn="auto" hangingPunct="1">
              <a:spcBef>
                <a:spcPts val="0"/>
              </a:spcBef>
              <a:spcAft>
                <a:spcPts val="0"/>
              </a:spcAft>
              <a:defRPr/>
            </a:pPr>
            <a:endParaRPr lang="en-GB" sz="2800" b="1" dirty="0">
              <a:solidFill>
                <a:schemeClr val="tx2">
                  <a:lumMod val="60000"/>
                  <a:lumOff val="40000"/>
                </a:schemeClr>
              </a:solidFill>
              <a:latin typeface="Century Gothic" panose="020B0502020202020204" pitchFamily="34" charset="0"/>
            </a:endParaRPr>
          </a:p>
          <a:p>
            <a:pPr marL="457200" indent="-457200" eaLnBrk="1" fontAlgn="auto" hangingPunct="1">
              <a:spcBef>
                <a:spcPts val="0"/>
              </a:spcBef>
              <a:spcAft>
                <a:spcPts val="0"/>
              </a:spcAft>
              <a:buFont typeface="Arial" panose="020B0604020202020204" pitchFamily="34" charset="0"/>
              <a:buChar char="•"/>
              <a:defRPr/>
            </a:pPr>
            <a:r>
              <a:rPr lang="en-GB" sz="2800" b="1" dirty="0">
                <a:solidFill>
                  <a:schemeClr val="tx2">
                    <a:lumMod val="60000"/>
                    <a:lumOff val="40000"/>
                  </a:schemeClr>
                </a:solidFill>
                <a:latin typeface="Century Gothic" panose="020B0502020202020204" pitchFamily="34" charset="0"/>
              </a:rPr>
              <a:t>Enter quietly when instructed to do so</a:t>
            </a:r>
          </a:p>
          <a:p>
            <a:pPr marL="457200" indent="-457200" eaLnBrk="1" fontAlgn="auto" hangingPunct="1">
              <a:spcBef>
                <a:spcPts val="0"/>
              </a:spcBef>
              <a:spcAft>
                <a:spcPts val="0"/>
              </a:spcAft>
              <a:buFont typeface="Arial" panose="020B0604020202020204" pitchFamily="34" charset="0"/>
              <a:buChar char="•"/>
              <a:defRPr/>
            </a:pPr>
            <a:r>
              <a:rPr lang="en-GB" sz="2800" b="1" dirty="0">
                <a:solidFill>
                  <a:schemeClr val="tx2">
                    <a:lumMod val="60000"/>
                    <a:lumOff val="40000"/>
                  </a:schemeClr>
                </a:solidFill>
                <a:latin typeface="Century Gothic" panose="020B0502020202020204" pitchFamily="34" charset="0"/>
              </a:rPr>
              <a:t>Stand in silence behind chairs</a:t>
            </a:r>
          </a:p>
          <a:p>
            <a:pPr marL="457200" indent="-457200" eaLnBrk="1" fontAlgn="auto" hangingPunct="1">
              <a:spcBef>
                <a:spcPts val="0"/>
              </a:spcBef>
              <a:spcAft>
                <a:spcPts val="0"/>
              </a:spcAft>
              <a:buFont typeface="Arial" panose="020B0604020202020204" pitchFamily="34" charset="0"/>
              <a:buChar char="•"/>
              <a:defRPr/>
            </a:pPr>
            <a:r>
              <a:rPr lang="en-GB" sz="2800" b="1" dirty="0">
                <a:solidFill>
                  <a:schemeClr val="tx2">
                    <a:lumMod val="60000"/>
                    <a:lumOff val="40000"/>
                  </a:schemeClr>
                </a:solidFill>
                <a:latin typeface="Century Gothic" panose="020B0502020202020204" pitchFamily="34" charset="0"/>
              </a:rPr>
              <a:t>Wait for the teachers instructions</a:t>
            </a:r>
          </a:p>
          <a:p>
            <a:pPr marL="457200" indent="-457200" eaLnBrk="1" fontAlgn="auto" hangingPunct="1">
              <a:spcBef>
                <a:spcPts val="0"/>
              </a:spcBef>
              <a:spcAft>
                <a:spcPts val="0"/>
              </a:spcAft>
              <a:buFont typeface="Arial" panose="020B0604020202020204" pitchFamily="34" charset="0"/>
              <a:buChar char="•"/>
              <a:defRPr/>
            </a:pPr>
            <a:r>
              <a:rPr lang="en-GB" sz="2800" b="1" dirty="0">
                <a:solidFill>
                  <a:schemeClr val="tx2">
                    <a:lumMod val="60000"/>
                    <a:lumOff val="40000"/>
                  </a:schemeClr>
                </a:solidFill>
                <a:latin typeface="Century Gothic" panose="020B0502020202020204" pitchFamily="34" charset="0"/>
              </a:rPr>
              <a:t>When asked, ensure that they have out all their equipment</a:t>
            </a:r>
          </a:p>
        </p:txBody>
      </p:sp>
    </p:spTree>
    <p:extLst>
      <p:ext uri="{BB962C8B-B14F-4D97-AF65-F5344CB8AC3E}">
        <p14:creationId xmlns:p14="http://schemas.microsoft.com/office/powerpoint/2010/main" val="8241157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p:cNvPicPr>
            <a:picLocks noChangeAspect="1" noChangeArrowheads="1"/>
          </p:cNvPicPr>
          <p:nvPr/>
        </p:nvPicPr>
        <p:blipFill>
          <a:blip r:embed="rId3">
            <a:extLst>
              <a:ext uri="{28A0092B-C50C-407E-A947-70E740481C1C}">
                <a14:useLocalDpi xmlns:a14="http://schemas.microsoft.com/office/drawing/2010/main" val="0"/>
              </a:ext>
            </a:extLst>
          </a:blip>
          <a:srcRect l="45839" t="23274" r="34966" b="13480"/>
          <a:stretch>
            <a:fillRect/>
          </a:stretch>
        </p:blipFill>
        <p:spPr bwMode="auto">
          <a:xfrm>
            <a:off x="160338" y="130175"/>
            <a:ext cx="3206750"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376613" y="1411288"/>
            <a:ext cx="7837487" cy="4032250"/>
          </a:xfrm>
          <a:prstGeom prst="rect">
            <a:avLst/>
          </a:prstGeom>
          <a:solidFill>
            <a:schemeClr val="bg1"/>
          </a:solidFill>
        </p:spPr>
        <p:txBody>
          <a:bodyPr>
            <a:spAutoFit/>
          </a:bodyPr>
          <a:lstStyle/>
          <a:p>
            <a:pPr eaLnBrk="1" fontAlgn="auto" hangingPunct="1">
              <a:spcBef>
                <a:spcPts val="0"/>
              </a:spcBef>
              <a:spcAft>
                <a:spcPts val="0"/>
              </a:spcAft>
              <a:defRPr/>
            </a:pPr>
            <a:r>
              <a:rPr lang="en-GB" sz="1600" dirty="0">
                <a:solidFill>
                  <a:srgbClr val="0070C0"/>
                </a:solidFill>
                <a:latin typeface="Century Gothic" panose="020B0502020202020204" pitchFamily="34" charset="0"/>
              </a:rPr>
              <a:t>Lesson Time:</a:t>
            </a:r>
          </a:p>
          <a:p>
            <a:pPr marL="457200" indent="-457200" eaLnBrk="1" fontAlgn="auto" hangingPunct="1">
              <a:spcBef>
                <a:spcPts val="0"/>
              </a:spcBef>
              <a:spcAft>
                <a:spcPts val="0"/>
              </a:spcAft>
              <a:buFont typeface="Arial" panose="020B0604020202020204" pitchFamily="34" charset="0"/>
              <a:buChar char="•"/>
              <a:defRPr/>
            </a:pPr>
            <a:r>
              <a:rPr lang="en-GB" sz="1600" dirty="0">
                <a:solidFill>
                  <a:srgbClr val="0070C0"/>
                </a:solidFill>
                <a:latin typeface="Century Gothic" panose="020B0502020202020204" pitchFamily="34" charset="0"/>
              </a:rPr>
              <a:t>Stage 1 - Formal Warning </a:t>
            </a:r>
          </a:p>
          <a:p>
            <a:pPr marL="457200" indent="-457200" eaLnBrk="1" fontAlgn="auto" hangingPunct="1">
              <a:spcBef>
                <a:spcPts val="0"/>
              </a:spcBef>
              <a:spcAft>
                <a:spcPts val="0"/>
              </a:spcAft>
              <a:buFont typeface="Arial" panose="020B0604020202020204" pitchFamily="34" charset="0"/>
              <a:buChar char="•"/>
              <a:defRPr/>
            </a:pPr>
            <a:r>
              <a:rPr lang="en-GB" sz="1600" dirty="0">
                <a:solidFill>
                  <a:srgbClr val="0070C0"/>
                </a:solidFill>
                <a:latin typeface="Century Gothic" panose="020B0502020202020204" pitchFamily="34" charset="0"/>
              </a:rPr>
              <a:t>Stage 2 – Demerit &amp; Move</a:t>
            </a:r>
          </a:p>
          <a:p>
            <a:pPr marL="457200" indent="-457200" eaLnBrk="1" fontAlgn="auto" hangingPunct="1">
              <a:spcBef>
                <a:spcPts val="0"/>
              </a:spcBef>
              <a:spcAft>
                <a:spcPts val="0"/>
              </a:spcAft>
              <a:buFont typeface="Arial" panose="020B0604020202020204" pitchFamily="34" charset="0"/>
              <a:buChar char="•"/>
              <a:defRPr/>
            </a:pPr>
            <a:r>
              <a:rPr lang="en-GB" sz="1600" dirty="0">
                <a:solidFill>
                  <a:srgbClr val="0070C0"/>
                </a:solidFill>
                <a:latin typeface="Century Gothic" panose="020B0502020202020204" pitchFamily="34" charset="0"/>
              </a:rPr>
              <a:t>Stage 3 – Time Out </a:t>
            </a:r>
          </a:p>
          <a:p>
            <a:pPr marL="457200" indent="-457200" eaLnBrk="1" fontAlgn="auto" hangingPunct="1">
              <a:spcBef>
                <a:spcPts val="0"/>
              </a:spcBef>
              <a:spcAft>
                <a:spcPts val="0"/>
              </a:spcAft>
              <a:buFont typeface="Arial" panose="020B0604020202020204" pitchFamily="34" charset="0"/>
              <a:buChar char="•"/>
              <a:defRPr/>
            </a:pPr>
            <a:endParaRPr lang="en-GB" sz="1600" dirty="0">
              <a:solidFill>
                <a:srgbClr val="0070C0"/>
              </a:solidFill>
              <a:latin typeface="Century Gothic" panose="020B0502020202020204" pitchFamily="34" charset="0"/>
            </a:endParaRPr>
          </a:p>
          <a:p>
            <a:pPr eaLnBrk="1" fontAlgn="auto" hangingPunct="1">
              <a:spcBef>
                <a:spcPts val="0"/>
              </a:spcBef>
              <a:spcAft>
                <a:spcPts val="0"/>
              </a:spcAft>
              <a:defRPr/>
            </a:pPr>
            <a:r>
              <a:rPr lang="en-GB" sz="1600" dirty="0">
                <a:solidFill>
                  <a:srgbClr val="0070C0"/>
                </a:solidFill>
                <a:latin typeface="Century Gothic" panose="020B0502020202020204" pitchFamily="34" charset="0"/>
              </a:rPr>
              <a:t>Break/Lunch:</a:t>
            </a:r>
          </a:p>
          <a:p>
            <a:pPr marL="457200" indent="-457200" eaLnBrk="1" fontAlgn="auto" hangingPunct="1">
              <a:spcBef>
                <a:spcPts val="0"/>
              </a:spcBef>
              <a:spcAft>
                <a:spcPts val="0"/>
              </a:spcAft>
              <a:buFont typeface="Arial" panose="020B0604020202020204" pitchFamily="34" charset="0"/>
              <a:buChar char="•"/>
              <a:defRPr/>
            </a:pPr>
            <a:r>
              <a:rPr lang="en-GB" sz="1600" dirty="0">
                <a:solidFill>
                  <a:srgbClr val="0070C0"/>
                </a:solidFill>
                <a:latin typeface="Century Gothic" panose="020B0502020202020204" pitchFamily="34" charset="0"/>
              </a:rPr>
              <a:t>Detentions by Faculty or pastoral staff</a:t>
            </a:r>
          </a:p>
          <a:p>
            <a:pPr marL="457200" indent="-457200" eaLnBrk="1" fontAlgn="auto" hangingPunct="1">
              <a:spcBef>
                <a:spcPts val="0"/>
              </a:spcBef>
              <a:spcAft>
                <a:spcPts val="0"/>
              </a:spcAft>
              <a:buFont typeface="Arial" panose="020B0604020202020204" pitchFamily="34" charset="0"/>
              <a:buChar char="•"/>
              <a:defRPr/>
            </a:pPr>
            <a:endParaRPr lang="en-GB" sz="1600" dirty="0">
              <a:solidFill>
                <a:srgbClr val="0070C0"/>
              </a:solidFill>
              <a:latin typeface="Century Gothic" panose="020B0502020202020204" pitchFamily="34" charset="0"/>
            </a:endParaRPr>
          </a:p>
          <a:p>
            <a:pPr eaLnBrk="1" fontAlgn="auto" hangingPunct="1">
              <a:spcBef>
                <a:spcPts val="0"/>
              </a:spcBef>
              <a:spcAft>
                <a:spcPts val="0"/>
              </a:spcAft>
              <a:defRPr/>
            </a:pPr>
            <a:r>
              <a:rPr lang="en-GB" sz="1600" dirty="0">
                <a:solidFill>
                  <a:srgbClr val="0070C0"/>
                </a:solidFill>
                <a:latin typeface="Century Gothic" panose="020B0502020202020204" pitchFamily="34" charset="0"/>
              </a:rPr>
              <a:t>After school</a:t>
            </a:r>
          </a:p>
          <a:p>
            <a:pPr marL="285750" indent="-285750" eaLnBrk="1" fontAlgn="auto" hangingPunct="1">
              <a:spcBef>
                <a:spcPts val="0"/>
              </a:spcBef>
              <a:spcAft>
                <a:spcPts val="0"/>
              </a:spcAft>
              <a:buFont typeface="Arial" panose="020B0604020202020204" pitchFamily="34" charset="0"/>
              <a:buChar char="•"/>
              <a:defRPr/>
            </a:pPr>
            <a:r>
              <a:rPr lang="en-GB" sz="1600" dirty="0">
                <a:solidFill>
                  <a:srgbClr val="0070C0"/>
                </a:solidFill>
                <a:latin typeface="Century Gothic" panose="020B0502020202020204" pitchFamily="34" charset="0"/>
              </a:rPr>
              <a:t>Pastoral Head detentions (Thursday till 3.50pm)</a:t>
            </a:r>
          </a:p>
          <a:p>
            <a:pPr marL="285750" indent="-285750" eaLnBrk="1" fontAlgn="auto" hangingPunct="1">
              <a:spcBef>
                <a:spcPts val="0"/>
              </a:spcBef>
              <a:spcAft>
                <a:spcPts val="0"/>
              </a:spcAft>
              <a:buFont typeface="Arial" panose="020B0604020202020204" pitchFamily="34" charset="0"/>
              <a:buChar char="•"/>
              <a:defRPr/>
            </a:pPr>
            <a:r>
              <a:rPr lang="en-GB" sz="1600" dirty="0">
                <a:solidFill>
                  <a:srgbClr val="0070C0"/>
                </a:solidFill>
                <a:latin typeface="Century Gothic" panose="020B0502020202020204" pitchFamily="34" charset="0"/>
              </a:rPr>
              <a:t>Serious Defiance detentions (Tuesday – Friday till 4.10pm)</a:t>
            </a:r>
          </a:p>
          <a:p>
            <a:pPr marL="285750" indent="-285750" eaLnBrk="1" fontAlgn="auto" hangingPunct="1">
              <a:spcBef>
                <a:spcPts val="0"/>
              </a:spcBef>
              <a:spcAft>
                <a:spcPts val="0"/>
              </a:spcAft>
              <a:buFont typeface="Arial" panose="020B0604020202020204" pitchFamily="34" charset="0"/>
              <a:buChar char="•"/>
              <a:defRPr/>
            </a:pPr>
            <a:r>
              <a:rPr lang="en-GB" sz="1600" dirty="0" err="1" smtClean="0">
                <a:solidFill>
                  <a:srgbClr val="0070C0"/>
                </a:solidFill>
                <a:latin typeface="Century Gothic" panose="020B0502020202020204" pitchFamily="34" charset="0"/>
              </a:rPr>
              <a:t>Headteacher’s</a:t>
            </a:r>
            <a:r>
              <a:rPr lang="en-GB" sz="1600" dirty="0" smtClean="0">
                <a:solidFill>
                  <a:srgbClr val="0070C0"/>
                </a:solidFill>
                <a:latin typeface="Century Gothic" panose="020B0502020202020204" pitchFamily="34" charset="0"/>
              </a:rPr>
              <a:t> </a:t>
            </a:r>
            <a:r>
              <a:rPr lang="en-GB" sz="1600" dirty="0">
                <a:solidFill>
                  <a:srgbClr val="0070C0"/>
                </a:solidFill>
                <a:latin typeface="Century Gothic" panose="020B0502020202020204" pitchFamily="34" charset="0"/>
              </a:rPr>
              <a:t>Detention (Friday till 4.30pm)</a:t>
            </a:r>
          </a:p>
          <a:p>
            <a:pPr eaLnBrk="1" fontAlgn="auto" hangingPunct="1">
              <a:spcBef>
                <a:spcPts val="0"/>
              </a:spcBef>
              <a:spcAft>
                <a:spcPts val="0"/>
              </a:spcAft>
              <a:defRPr/>
            </a:pPr>
            <a:endParaRPr lang="en-GB" sz="1600" dirty="0">
              <a:solidFill>
                <a:srgbClr val="0070C0"/>
              </a:solidFill>
              <a:latin typeface="Century Gothic" panose="020B0502020202020204" pitchFamily="34" charset="0"/>
            </a:endParaRPr>
          </a:p>
          <a:p>
            <a:pPr eaLnBrk="1" fontAlgn="auto" hangingPunct="1">
              <a:spcBef>
                <a:spcPts val="0"/>
              </a:spcBef>
              <a:spcAft>
                <a:spcPts val="0"/>
              </a:spcAft>
              <a:defRPr/>
            </a:pPr>
            <a:r>
              <a:rPr lang="en-GB" sz="1600" dirty="0">
                <a:solidFill>
                  <a:srgbClr val="0070C0"/>
                </a:solidFill>
                <a:latin typeface="Century Gothic" panose="020B0502020202020204" pitchFamily="34" charset="0"/>
              </a:rPr>
              <a:t>Exclusion</a:t>
            </a:r>
          </a:p>
          <a:p>
            <a:pPr marL="285750" indent="-285750" eaLnBrk="1" fontAlgn="auto" hangingPunct="1">
              <a:spcBef>
                <a:spcPts val="0"/>
              </a:spcBef>
              <a:spcAft>
                <a:spcPts val="0"/>
              </a:spcAft>
              <a:buFont typeface="Arial" panose="020B0604020202020204" pitchFamily="34" charset="0"/>
              <a:buChar char="•"/>
              <a:defRPr/>
            </a:pPr>
            <a:r>
              <a:rPr lang="en-GB" sz="1600" dirty="0">
                <a:solidFill>
                  <a:srgbClr val="0070C0"/>
                </a:solidFill>
                <a:latin typeface="Century Gothic" panose="020B0502020202020204" pitchFamily="34" charset="0"/>
              </a:rPr>
              <a:t>Internal exclusion from 8.55am till 4pm</a:t>
            </a:r>
          </a:p>
          <a:p>
            <a:pPr marL="285750" indent="-285750" eaLnBrk="1" fontAlgn="auto" hangingPunct="1">
              <a:spcBef>
                <a:spcPts val="0"/>
              </a:spcBef>
              <a:spcAft>
                <a:spcPts val="0"/>
              </a:spcAft>
              <a:buFont typeface="Arial" panose="020B0604020202020204" pitchFamily="34" charset="0"/>
              <a:buChar char="•"/>
              <a:defRPr/>
            </a:pPr>
            <a:r>
              <a:rPr lang="en-GB" sz="1600" dirty="0">
                <a:solidFill>
                  <a:srgbClr val="0070C0"/>
                </a:solidFill>
                <a:latin typeface="Century Gothic" panose="020B0502020202020204" pitchFamily="34" charset="0"/>
              </a:rPr>
              <a:t>Fixed term exclusion out of school</a:t>
            </a:r>
          </a:p>
        </p:txBody>
      </p:sp>
      <p:sp>
        <p:nvSpPr>
          <p:cNvPr id="93187" name="TextBox 1"/>
          <p:cNvSpPr txBox="1">
            <a:spLocks noChangeArrowheads="1"/>
          </p:cNvSpPr>
          <p:nvPr/>
        </p:nvSpPr>
        <p:spPr bwMode="auto">
          <a:xfrm>
            <a:off x="3376613" y="765175"/>
            <a:ext cx="8632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800" b="1">
                <a:solidFill>
                  <a:srgbClr val="0070C0"/>
                </a:solidFill>
              </a:rPr>
              <a:t>Consequences of not following instructions</a:t>
            </a:r>
            <a:r>
              <a:rPr lang="en-GB" altLang="en-US" sz="3600" b="1">
                <a:solidFill>
                  <a:srgbClr val="0070C0"/>
                </a:solidFill>
              </a:rPr>
              <a:t>:</a:t>
            </a:r>
          </a:p>
        </p:txBody>
      </p:sp>
    </p:spTree>
    <p:extLst>
      <p:ext uri="{BB962C8B-B14F-4D97-AF65-F5344CB8AC3E}">
        <p14:creationId xmlns:p14="http://schemas.microsoft.com/office/powerpoint/2010/main" val="39963430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628775"/>
            <a:ext cx="10972800" cy="3313113"/>
          </a:xfrm>
        </p:spPr>
        <p:txBody>
          <a:bodyPr rtlCol="0">
            <a:normAutofit fontScale="90000"/>
          </a:bodyPr>
          <a:lstStyle/>
          <a:p>
            <a:pPr algn="ctr" fontAlgn="auto">
              <a:spcAft>
                <a:spcPts val="0"/>
              </a:spcAft>
              <a:defRPr/>
            </a:pPr>
            <a:r>
              <a:rPr lang="en-GB" sz="4800" dirty="0">
                <a:solidFill>
                  <a:schemeClr val="tx2">
                    <a:lumMod val="60000"/>
                    <a:lumOff val="40000"/>
                  </a:schemeClr>
                </a:solidFill>
              </a:rPr>
              <a:t>We want to all students to have access to a happy and safe learning environment where they can thrive to achieve great success in the future. </a:t>
            </a:r>
            <a:endParaRPr lang="en-GB" dirty="0">
              <a:solidFill>
                <a:schemeClr val="tx2">
                  <a:lumMod val="60000"/>
                  <a:lumOff val="40000"/>
                </a:schemeClr>
              </a:solidFill>
            </a:endParaRPr>
          </a:p>
        </p:txBody>
      </p:sp>
    </p:spTree>
    <p:extLst>
      <p:ext uri="{BB962C8B-B14F-4D97-AF65-F5344CB8AC3E}">
        <p14:creationId xmlns:p14="http://schemas.microsoft.com/office/powerpoint/2010/main" val="1963829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184" y="1052735"/>
            <a:ext cx="4176745" cy="3528392"/>
          </a:xfrm>
        </p:spPr>
        <p:txBody>
          <a:bodyPr>
            <a:normAutofit fontScale="90000"/>
          </a:bodyPr>
          <a:lstStyle/>
          <a:p>
            <a:r>
              <a:rPr lang="en-GB" sz="6000" dirty="0" smtClean="0"/>
              <a:t/>
            </a:r>
            <a:br>
              <a:rPr lang="en-GB" sz="6000" dirty="0" smtClean="0"/>
            </a:br>
            <a:r>
              <a:rPr lang="en-GB" sz="6000" dirty="0" smtClean="0"/>
              <a:t>Learning at </a:t>
            </a:r>
            <a:r>
              <a:rPr lang="en-GB" sz="6000" dirty="0" err="1" smtClean="0"/>
              <a:t>Carr</a:t>
            </a:r>
            <a:r>
              <a:rPr lang="en-GB" sz="6000" dirty="0" smtClean="0"/>
              <a:t> Hill</a:t>
            </a:r>
            <a:br>
              <a:rPr lang="en-GB" sz="6000" dirty="0" smtClean="0"/>
            </a:br>
            <a:r>
              <a:rPr lang="en-GB" sz="6000" dirty="0" smtClean="0"/>
              <a:t/>
            </a:r>
            <a:br>
              <a:rPr lang="en-GB" sz="6000" dirty="0" smtClean="0"/>
            </a:br>
            <a:r>
              <a:rPr lang="en-GB" sz="2200" b="0" dirty="0" smtClean="0"/>
              <a:t>Danny Morton</a:t>
            </a:r>
            <a:br>
              <a:rPr lang="en-GB" sz="2200" b="0" dirty="0" smtClean="0"/>
            </a:br>
            <a:r>
              <a:rPr lang="en-GB" sz="2200" b="0" dirty="0" smtClean="0"/>
              <a:t>Assistant Head for Teaching &amp; Learning</a:t>
            </a:r>
            <a:endParaRPr lang="en-GB" sz="2200" b="0" dirty="0"/>
          </a:p>
        </p:txBody>
      </p:sp>
      <p:sp>
        <p:nvSpPr>
          <p:cNvPr id="3" name="AutoShape 2" descr="Image result for carr hill high school gcse resul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1487488" y="764704"/>
            <a:ext cx="4896544" cy="4896544"/>
          </a:xfrm>
          <a:prstGeom prst="rect">
            <a:avLst/>
          </a:prstGeom>
        </p:spPr>
      </p:pic>
    </p:spTree>
    <p:extLst>
      <p:ext uri="{BB962C8B-B14F-4D97-AF65-F5344CB8AC3E}">
        <p14:creationId xmlns:p14="http://schemas.microsoft.com/office/powerpoint/2010/main" val="14237391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865" y="986464"/>
            <a:ext cx="10972800" cy="1143000"/>
          </a:xfrm>
        </p:spPr>
        <p:txBody>
          <a:bodyPr/>
          <a:lstStyle/>
          <a:p>
            <a:r>
              <a:rPr lang="en-GB" dirty="0" smtClean="0"/>
              <a:t>Our Focus                           Your Aim </a:t>
            </a:r>
            <a:endParaRPr lang="en-GB" dirty="0"/>
          </a:p>
        </p:txBody>
      </p:sp>
      <p:sp>
        <p:nvSpPr>
          <p:cNvPr id="4" name="Flowchart: Merge 3"/>
          <p:cNvSpPr/>
          <p:nvPr/>
        </p:nvSpPr>
        <p:spPr>
          <a:xfrm>
            <a:off x="1719018" y="3500589"/>
            <a:ext cx="1872208" cy="137629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591226" y="2930881"/>
            <a:ext cx="1584176" cy="369332"/>
          </a:xfrm>
          <a:prstGeom prst="rect">
            <a:avLst/>
          </a:prstGeom>
          <a:noFill/>
          <a:ln w="3175">
            <a:solidFill>
              <a:schemeClr val="tx1"/>
            </a:solidFill>
          </a:ln>
        </p:spPr>
        <p:txBody>
          <a:bodyPr wrap="square" rtlCol="0">
            <a:spAutoFit/>
          </a:bodyPr>
          <a:lstStyle/>
          <a:p>
            <a:pPr algn="ctr"/>
            <a:r>
              <a:rPr lang="en-GB" dirty="0"/>
              <a:t>Challenge</a:t>
            </a:r>
          </a:p>
        </p:txBody>
      </p:sp>
      <p:sp>
        <p:nvSpPr>
          <p:cNvPr id="6" name="TextBox 5"/>
          <p:cNvSpPr txBox="1"/>
          <p:nvPr/>
        </p:nvSpPr>
        <p:spPr>
          <a:xfrm>
            <a:off x="3496484" y="4004071"/>
            <a:ext cx="1584176" cy="646331"/>
          </a:xfrm>
          <a:prstGeom prst="rect">
            <a:avLst/>
          </a:prstGeom>
          <a:noFill/>
          <a:ln w="3175">
            <a:solidFill>
              <a:schemeClr val="tx1"/>
            </a:solidFill>
          </a:ln>
        </p:spPr>
        <p:txBody>
          <a:bodyPr wrap="square" rtlCol="0">
            <a:spAutoFit/>
          </a:bodyPr>
          <a:lstStyle/>
          <a:p>
            <a:pPr algn="ctr"/>
            <a:r>
              <a:rPr lang="en-GB" dirty="0" smtClean="0"/>
              <a:t>Assessment &amp; Feedback</a:t>
            </a:r>
            <a:endParaRPr lang="en-GB" dirty="0"/>
          </a:p>
        </p:txBody>
      </p:sp>
      <p:sp>
        <p:nvSpPr>
          <p:cNvPr id="7" name="TextBox 6"/>
          <p:cNvSpPr txBox="1"/>
          <p:nvPr/>
        </p:nvSpPr>
        <p:spPr>
          <a:xfrm>
            <a:off x="1863034" y="5115926"/>
            <a:ext cx="1584176" cy="369332"/>
          </a:xfrm>
          <a:prstGeom prst="rect">
            <a:avLst/>
          </a:prstGeom>
          <a:solidFill>
            <a:schemeClr val="bg1"/>
          </a:solidFill>
          <a:ln w="3175">
            <a:solidFill>
              <a:schemeClr val="tx1"/>
            </a:solidFill>
          </a:ln>
        </p:spPr>
        <p:txBody>
          <a:bodyPr wrap="square" rtlCol="0">
            <a:spAutoFit/>
          </a:bodyPr>
          <a:lstStyle/>
          <a:p>
            <a:pPr algn="ctr"/>
            <a:r>
              <a:rPr lang="en-GB" dirty="0"/>
              <a:t>Progression</a:t>
            </a:r>
          </a:p>
        </p:txBody>
      </p:sp>
      <p:pic>
        <p:nvPicPr>
          <p:cNvPr id="8" name="Picture 7"/>
          <p:cNvPicPr>
            <a:picLocks noChangeAspect="1"/>
          </p:cNvPicPr>
          <p:nvPr/>
        </p:nvPicPr>
        <p:blipFill>
          <a:blip r:embed="rId3"/>
          <a:stretch>
            <a:fillRect/>
          </a:stretch>
        </p:blipFill>
        <p:spPr>
          <a:xfrm>
            <a:off x="6888088" y="2315817"/>
            <a:ext cx="4521848" cy="3017321"/>
          </a:xfrm>
          <a:prstGeom prst="rect">
            <a:avLst/>
          </a:prstGeom>
        </p:spPr>
      </p:pic>
      <p:sp>
        <p:nvSpPr>
          <p:cNvPr id="9" name="TextBox 8"/>
          <p:cNvSpPr txBox="1"/>
          <p:nvPr/>
        </p:nvSpPr>
        <p:spPr>
          <a:xfrm>
            <a:off x="290764" y="3967084"/>
            <a:ext cx="1584176" cy="369332"/>
          </a:xfrm>
          <a:prstGeom prst="rect">
            <a:avLst/>
          </a:prstGeom>
          <a:noFill/>
          <a:ln w="3175">
            <a:solidFill>
              <a:schemeClr val="tx1"/>
            </a:solidFill>
          </a:ln>
        </p:spPr>
        <p:txBody>
          <a:bodyPr wrap="square" rtlCol="0">
            <a:spAutoFit/>
          </a:bodyPr>
          <a:lstStyle/>
          <a:p>
            <a:pPr algn="ctr"/>
            <a:r>
              <a:rPr lang="en-GB" dirty="0" smtClean="0"/>
              <a:t>Literacy</a:t>
            </a:r>
            <a:endParaRPr lang="en-GB" dirty="0"/>
          </a:p>
        </p:txBody>
      </p:sp>
      <p:sp>
        <p:nvSpPr>
          <p:cNvPr id="10" name="TextBox 9"/>
          <p:cNvSpPr txBox="1"/>
          <p:nvPr/>
        </p:nvSpPr>
        <p:spPr>
          <a:xfrm>
            <a:off x="318175" y="2892217"/>
            <a:ext cx="1584176" cy="369332"/>
          </a:xfrm>
          <a:prstGeom prst="rect">
            <a:avLst/>
          </a:prstGeom>
          <a:noFill/>
          <a:ln w="3175">
            <a:solidFill>
              <a:schemeClr val="tx1"/>
            </a:solidFill>
          </a:ln>
        </p:spPr>
        <p:txBody>
          <a:bodyPr wrap="square" rtlCol="0">
            <a:spAutoFit/>
          </a:bodyPr>
          <a:lstStyle/>
          <a:p>
            <a:pPr algn="ctr"/>
            <a:r>
              <a:rPr lang="en-GB" dirty="0"/>
              <a:t>Engagement</a:t>
            </a:r>
          </a:p>
        </p:txBody>
      </p:sp>
    </p:spTree>
    <p:extLst>
      <p:ext uri="{BB962C8B-B14F-4D97-AF65-F5344CB8AC3E}">
        <p14:creationId xmlns:p14="http://schemas.microsoft.com/office/powerpoint/2010/main" val="4163841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5913877" y="1937795"/>
            <a:ext cx="5643145" cy="2665780"/>
          </a:xfrm>
          <a:prstGeom prst="rect">
            <a:avLst/>
          </a:prstGeom>
        </p:spPr>
      </p:pic>
      <p:pic>
        <p:nvPicPr>
          <p:cNvPr id="5" name="Picture 4"/>
          <p:cNvPicPr>
            <a:picLocks noChangeAspect="1"/>
          </p:cNvPicPr>
          <p:nvPr/>
        </p:nvPicPr>
        <p:blipFill>
          <a:blip r:embed="rId4"/>
          <a:stretch>
            <a:fillRect/>
          </a:stretch>
        </p:blipFill>
        <p:spPr>
          <a:xfrm>
            <a:off x="839416" y="1680042"/>
            <a:ext cx="4536504" cy="2827328"/>
          </a:xfrm>
          <a:prstGeom prst="rect">
            <a:avLst/>
          </a:prstGeom>
        </p:spPr>
      </p:pic>
    </p:spTree>
    <p:extLst>
      <p:ext uri="{BB962C8B-B14F-4D97-AF65-F5344CB8AC3E}">
        <p14:creationId xmlns:p14="http://schemas.microsoft.com/office/powerpoint/2010/main" val="211688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888"/>
            <a:ext cx="10972800" cy="1143000"/>
          </a:xfrm>
        </p:spPr>
        <p:txBody>
          <a:bodyPr/>
          <a:lstStyle/>
          <a:p>
            <a:r>
              <a:rPr lang="en-GB" dirty="0" smtClean="0"/>
              <a:t>Feedback</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descr="Image result for pink highlighter 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600201"/>
            <a:ext cx="4289515" cy="343161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green p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4"/>
          <a:stretch>
            <a:fillRect/>
          </a:stretch>
        </p:blipFill>
        <p:spPr>
          <a:xfrm>
            <a:off x="9169864" y="2070166"/>
            <a:ext cx="2505075" cy="1828800"/>
          </a:xfrm>
          <a:prstGeom prst="rect">
            <a:avLst/>
          </a:prstGeom>
        </p:spPr>
      </p:pic>
      <p:pic>
        <p:nvPicPr>
          <p:cNvPr id="6" name="Picture 5"/>
          <p:cNvPicPr>
            <a:picLocks noChangeAspect="1"/>
          </p:cNvPicPr>
          <p:nvPr/>
        </p:nvPicPr>
        <p:blipFill>
          <a:blip r:embed="rId5"/>
          <a:stretch>
            <a:fillRect/>
          </a:stretch>
        </p:blipFill>
        <p:spPr>
          <a:xfrm>
            <a:off x="4445089" y="-82179"/>
            <a:ext cx="4632235" cy="6099965"/>
          </a:xfrm>
          <a:prstGeom prst="rect">
            <a:avLst/>
          </a:prstGeom>
        </p:spPr>
      </p:pic>
    </p:spTree>
    <p:extLst>
      <p:ext uri="{BB962C8B-B14F-4D97-AF65-F5344CB8AC3E}">
        <p14:creationId xmlns:p14="http://schemas.microsoft.com/office/powerpoint/2010/main" val="30000534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9576" y="1700808"/>
            <a:ext cx="6840760" cy="2794322"/>
          </a:xfrm>
        </p:spPr>
        <p:txBody>
          <a:bodyPr>
            <a:normAutofit/>
          </a:bodyPr>
          <a:lstStyle/>
          <a:p>
            <a:pPr algn="just"/>
            <a:r>
              <a:rPr lang="en-GB" sz="2800" dirty="0"/>
              <a:t>“It is important </a:t>
            </a:r>
            <a:r>
              <a:rPr lang="en-GB" sz="2800" dirty="0" smtClean="0"/>
              <a:t>for us </a:t>
            </a:r>
            <a:r>
              <a:rPr lang="en-GB" sz="2800" dirty="0"/>
              <a:t>to embrace the use of technology to maintain an innovative approach to teaching and learning which fully prepares students for further education </a:t>
            </a:r>
            <a:r>
              <a:rPr lang="en-GB" sz="2800" dirty="0" smtClean="0"/>
              <a:t>and </a:t>
            </a:r>
            <a:r>
              <a:rPr lang="en-GB" sz="2800" dirty="0"/>
              <a:t>employment in a technological world”</a:t>
            </a:r>
          </a:p>
        </p:txBody>
      </p:sp>
    </p:spTree>
    <p:extLst>
      <p:ext uri="{BB962C8B-B14F-4D97-AF65-F5344CB8AC3E}">
        <p14:creationId xmlns:p14="http://schemas.microsoft.com/office/powerpoint/2010/main" val="762370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2033" y="1420949"/>
            <a:ext cx="6650298" cy="1803844"/>
          </a:xfrm>
          <a:prstGeom prst="rect">
            <a:avLst/>
          </a:prstGeom>
        </p:spPr>
      </p:pic>
      <p:pic>
        <p:nvPicPr>
          <p:cNvPr id="6" name="Picture 5"/>
          <p:cNvPicPr>
            <a:picLocks noChangeAspect="1"/>
          </p:cNvPicPr>
          <p:nvPr/>
        </p:nvPicPr>
        <p:blipFill>
          <a:blip r:embed="rId3"/>
          <a:stretch>
            <a:fillRect/>
          </a:stretch>
        </p:blipFill>
        <p:spPr>
          <a:xfrm>
            <a:off x="292033" y="3598006"/>
            <a:ext cx="8274798" cy="1549781"/>
          </a:xfrm>
          <a:prstGeom prst="rect">
            <a:avLst/>
          </a:prstGeom>
        </p:spPr>
      </p:pic>
      <p:sp>
        <p:nvSpPr>
          <p:cNvPr id="7" name="TextBox 6"/>
          <p:cNvSpPr txBox="1"/>
          <p:nvPr/>
        </p:nvSpPr>
        <p:spPr>
          <a:xfrm>
            <a:off x="292034" y="442452"/>
            <a:ext cx="6241502" cy="369332"/>
          </a:xfrm>
          <a:prstGeom prst="rect">
            <a:avLst/>
          </a:prstGeom>
          <a:noFill/>
        </p:spPr>
        <p:txBody>
          <a:bodyPr wrap="square" rtlCol="0">
            <a:spAutoFit/>
          </a:bodyPr>
          <a:lstStyle/>
          <a:p>
            <a:r>
              <a:rPr lang="en-GB" dirty="0" smtClean="0"/>
              <a:t>Year 11 results – vocational courses</a:t>
            </a:r>
            <a:endParaRPr lang="en-GB" dirty="0"/>
          </a:p>
        </p:txBody>
      </p:sp>
    </p:spTree>
    <p:extLst>
      <p:ext uri="{BB962C8B-B14F-4D97-AF65-F5344CB8AC3E}">
        <p14:creationId xmlns:p14="http://schemas.microsoft.com/office/powerpoint/2010/main" val="17875487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714512"/>
            <a:ext cx="8150696" cy="1143000"/>
          </a:xfrm>
        </p:spPr>
        <p:txBody>
          <a:bodyPr>
            <a:normAutofit fontScale="90000"/>
          </a:bodyPr>
          <a:lstStyle/>
          <a:p>
            <a:r>
              <a:rPr lang="en-GB" dirty="0" smtClean="0"/>
              <a:t>Previously we have run a Chromebook</a:t>
            </a:r>
            <a:r>
              <a:rPr lang="en-GB" dirty="0"/>
              <a:t> </a:t>
            </a:r>
            <a:r>
              <a:rPr lang="en-GB" dirty="0" smtClean="0"/>
              <a:t>scheme enabling students to have their own Chromebook.</a:t>
            </a:r>
            <a:endParaRPr lang="en-GB" dirty="0"/>
          </a:p>
        </p:txBody>
      </p:sp>
      <p:sp>
        <p:nvSpPr>
          <p:cNvPr id="5" name="Content Placeholder 2"/>
          <p:cNvSpPr>
            <a:spLocks noGrp="1"/>
          </p:cNvSpPr>
          <p:nvPr>
            <p:ph idx="1"/>
          </p:nvPr>
        </p:nvSpPr>
        <p:spPr>
          <a:xfrm>
            <a:off x="407368" y="2636912"/>
            <a:ext cx="7694603" cy="3340968"/>
          </a:xfrm>
        </p:spPr>
        <p:txBody>
          <a:bodyPr>
            <a:normAutofit/>
          </a:bodyPr>
          <a:lstStyle/>
          <a:p>
            <a:r>
              <a:rPr lang="en-GB" sz="2400" dirty="0" smtClean="0"/>
              <a:t>Laptop-style device</a:t>
            </a:r>
          </a:p>
          <a:p>
            <a:r>
              <a:rPr lang="en-GB" sz="2400" dirty="0" smtClean="0"/>
              <a:t>Google operating system</a:t>
            </a:r>
          </a:p>
          <a:p>
            <a:r>
              <a:rPr lang="en-GB" sz="2400" dirty="0" smtClean="0"/>
              <a:t>Secure, safe &amp; simple to use</a:t>
            </a:r>
          </a:p>
          <a:p>
            <a:r>
              <a:rPr lang="en-GB" sz="2400" dirty="0" smtClean="0"/>
              <a:t>Long life-span</a:t>
            </a:r>
          </a:p>
          <a:p>
            <a:r>
              <a:rPr lang="en-GB" sz="2400" dirty="0" smtClean="0"/>
              <a:t>Light in weight</a:t>
            </a:r>
          </a:p>
          <a:p>
            <a:r>
              <a:rPr lang="en-GB" sz="2400" dirty="0" smtClean="0"/>
              <a:t>Robust</a:t>
            </a:r>
          </a:p>
          <a:p>
            <a:pPr marL="0" indent="0">
              <a:buNone/>
            </a:pPr>
            <a:endParaRPr lang="en-GB" sz="2400" dirty="0"/>
          </a:p>
        </p:txBody>
      </p:sp>
      <p:pic>
        <p:nvPicPr>
          <p:cNvPr id="3" name="Picture 2"/>
          <p:cNvPicPr>
            <a:picLocks noChangeAspect="1"/>
          </p:cNvPicPr>
          <p:nvPr/>
        </p:nvPicPr>
        <p:blipFill>
          <a:blip r:embed="rId3"/>
          <a:stretch>
            <a:fillRect/>
          </a:stretch>
        </p:blipFill>
        <p:spPr>
          <a:xfrm>
            <a:off x="6600056" y="2520036"/>
            <a:ext cx="5255804" cy="3574720"/>
          </a:xfrm>
          <a:prstGeom prst="rect">
            <a:avLst/>
          </a:prstGeom>
        </p:spPr>
      </p:pic>
    </p:spTree>
    <p:extLst>
      <p:ext uri="{BB962C8B-B14F-4D97-AF65-F5344CB8AC3E}">
        <p14:creationId xmlns:p14="http://schemas.microsoft.com/office/powerpoint/2010/main" val="271259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4077"/>
            <a:ext cx="8438728" cy="1143000"/>
          </a:xfrm>
        </p:spPr>
        <p:txBody>
          <a:bodyPr>
            <a:normAutofit fontScale="90000"/>
          </a:bodyPr>
          <a:lstStyle/>
          <a:p>
            <a:r>
              <a:rPr lang="en-GB" sz="4000" dirty="0" smtClean="0"/>
              <a:t>We also included the option for students to bring their own laptop style device</a:t>
            </a:r>
            <a:endParaRPr lang="en-GB" sz="4000"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729" y="2996952"/>
            <a:ext cx="11440671" cy="2681709"/>
          </a:xfrm>
        </p:spPr>
      </p:pic>
      <p:sp>
        <p:nvSpPr>
          <p:cNvPr id="6" name="Content Placeholder 3"/>
          <p:cNvSpPr txBox="1">
            <a:spLocks/>
          </p:cNvSpPr>
          <p:nvPr/>
        </p:nvSpPr>
        <p:spPr>
          <a:xfrm>
            <a:off x="609600" y="1600201"/>
            <a:ext cx="10972800" cy="3340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dirty="0" smtClean="0"/>
          </a:p>
        </p:txBody>
      </p:sp>
    </p:spTree>
    <p:extLst>
      <p:ext uri="{BB962C8B-B14F-4D97-AF65-F5344CB8AC3E}">
        <p14:creationId xmlns:p14="http://schemas.microsoft.com/office/powerpoint/2010/main" val="5139601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Technology Trial</a:t>
            </a:r>
            <a:endParaRPr lang="en-GB" dirty="0"/>
          </a:p>
        </p:txBody>
      </p:sp>
      <p:sp>
        <p:nvSpPr>
          <p:cNvPr id="3" name="Content Placeholder 2"/>
          <p:cNvSpPr>
            <a:spLocks noGrp="1"/>
          </p:cNvSpPr>
          <p:nvPr>
            <p:ph idx="1"/>
          </p:nvPr>
        </p:nvSpPr>
        <p:spPr/>
        <p:txBody>
          <a:bodyPr/>
          <a:lstStyle/>
          <a:p>
            <a:r>
              <a:rPr lang="en-GB" dirty="0" smtClean="0"/>
              <a:t>This year we are trialling a range of tablets in school in order to assess the possibility of offering both a laptop style device and a tablet as well as facilitating students bringing their own appropriate device. </a:t>
            </a:r>
            <a:endParaRPr lang="en-GB" dirty="0"/>
          </a:p>
        </p:txBody>
      </p:sp>
    </p:spTree>
    <p:extLst>
      <p:ext uri="{BB962C8B-B14F-4D97-AF65-F5344CB8AC3E}">
        <p14:creationId xmlns:p14="http://schemas.microsoft.com/office/powerpoint/2010/main" val="415764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94712" cy="1143000"/>
          </a:xfrm>
        </p:spPr>
        <p:txBody>
          <a:bodyPr>
            <a:normAutofit fontScale="90000"/>
          </a:bodyPr>
          <a:lstStyle/>
          <a:p>
            <a:r>
              <a:rPr lang="en-GB" sz="4000" dirty="0" smtClean="0"/>
              <a:t>How do we use technology in school?</a:t>
            </a:r>
            <a:endParaRPr lang="en-GB" sz="4000" dirty="0"/>
          </a:p>
        </p:txBody>
      </p:sp>
      <p:sp>
        <p:nvSpPr>
          <p:cNvPr id="3" name="Content Placeholder 2"/>
          <p:cNvSpPr>
            <a:spLocks noGrp="1"/>
          </p:cNvSpPr>
          <p:nvPr>
            <p:ph idx="1"/>
          </p:nvPr>
        </p:nvSpPr>
        <p:spPr/>
        <p:txBody>
          <a:bodyPr/>
          <a:lstStyle/>
          <a:p>
            <a:endParaRPr lang="en-GB" dirty="0"/>
          </a:p>
        </p:txBody>
      </p:sp>
      <p:sp>
        <p:nvSpPr>
          <p:cNvPr id="4" name="AutoShape 2" descr="Image result for show my home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stretch>
            <a:fillRect/>
          </a:stretch>
        </p:blipFill>
        <p:spPr>
          <a:xfrm>
            <a:off x="320644" y="1645369"/>
            <a:ext cx="2705100" cy="1685925"/>
          </a:xfrm>
          <a:prstGeom prst="rect">
            <a:avLst/>
          </a:prstGeom>
        </p:spPr>
      </p:pic>
      <p:pic>
        <p:nvPicPr>
          <p:cNvPr id="6" name="Picture 5"/>
          <p:cNvPicPr>
            <a:picLocks noChangeAspect="1"/>
          </p:cNvPicPr>
          <p:nvPr/>
        </p:nvPicPr>
        <p:blipFill>
          <a:blip r:embed="rId4"/>
          <a:stretch>
            <a:fillRect/>
          </a:stretch>
        </p:blipFill>
        <p:spPr>
          <a:xfrm>
            <a:off x="3935760" y="1645369"/>
            <a:ext cx="2847975" cy="1600200"/>
          </a:xfrm>
          <a:prstGeom prst="rect">
            <a:avLst/>
          </a:prstGeom>
        </p:spPr>
      </p:pic>
      <p:pic>
        <p:nvPicPr>
          <p:cNvPr id="7" name="Picture 6"/>
          <p:cNvPicPr>
            <a:picLocks noChangeAspect="1"/>
          </p:cNvPicPr>
          <p:nvPr/>
        </p:nvPicPr>
        <p:blipFill>
          <a:blip r:embed="rId5"/>
          <a:stretch>
            <a:fillRect/>
          </a:stretch>
        </p:blipFill>
        <p:spPr>
          <a:xfrm>
            <a:off x="7320136" y="1517421"/>
            <a:ext cx="2143125" cy="2143125"/>
          </a:xfrm>
          <a:prstGeom prst="rect">
            <a:avLst/>
          </a:prstGeom>
        </p:spPr>
      </p:pic>
      <p:sp>
        <p:nvSpPr>
          <p:cNvPr id="8" name="AutoShape 4" descr="Image result for goog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6"/>
          <a:stretch>
            <a:fillRect/>
          </a:stretch>
        </p:blipFill>
        <p:spPr>
          <a:xfrm>
            <a:off x="406369" y="3833663"/>
            <a:ext cx="2533650" cy="1809750"/>
          </a:xfrm>
          <a:prstGeom prst="rect">
            <a:avLst/>
          </a:prstGeom>
        </p:spPr>
      </p:pic>
      <p:sp>
        <p:nvSpPr>
          <p:cNvPr id="10" name="AutoShape 6" descr="Image result for online dictiona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7"/>
          <a:stretch>
            <a:fillRect/>
          </a:stretch>
        </p:blipFill>
        <p:spPr>
          <a:xfrm>
            <a:off x="3935760" y="3760144"/>
            <a:ext cx="2247900" cy="2028825"/>
          </a:xfrm>
          <a:prstGeom prst="rect">
            <a:avLst/>
          </a:prstGeom>
        </p:spPr>
      </p:pic>
      <p:pic>
        <p:nvPicPr>
          <p:cNvPr id="12" name="Picture 11"/>
          <p:cNvPicPr>
            <a:picLocks noChangeAspect="1"/>
          </p:cNvPicPr>
          <p:nvPr/>
        </p:nvPicPr>
        <p:blipFill>
          <a:blip r:embed="rId8"/>
          <a:stretch>
            <a:fillRect/>
          </a:stretch>
        </p:blipFill>
        <p:spPr>
          <a:xfrm>
            <a:off x="9944294" y="1704592"/>
            <a:ext cx="2143125" cy="2143125"/>
          </a:xfrm>
          <a:prstGeom prst="rect">
            <a:avLst/>
          </a:prstGeom>
        </p:spPr>
      </p:pic>
      <p:pic>
        <p:nvPicPr>
          <p:cNvPr id="13" name="Picture 12"/>
          <p:cNvPicPr>
            <a:picLocks noChangeAspect="1"/>
          </p:cNvPicPr>
          <p:nvPr/>
        </p:nvPicPr>
        <p:blipFill>
          <a:blip r:embed="rId9"/>
          <a:stretch>
            <a:fillRect/>
          </a:stretch>
        </p:blipFill>
        <p:spPr>
          <a:xfrm>
            <a:off x="6888088" y="4114786"/>
            <a:ext cx="2095500" cy="1704975"/>
          </a:xfrm>
          <a:prstGeom prst="rect">
            <a:avLst/>
          </a:prstGeom>
        </p:spPr>
      </p:pic>
      <p:pic>
        <p:nvPicPr>
          <p:cNvPr id="14" name="Picture 13"/>
          <p:cNvPicPr>
            <a:picLocks noChangeAspect="1"/>
          </p:cNvPicPr>
          <p:nvPr/>
        </p:nvPicPr>
        <p:blipFill>
          <a:blip r:embed="rId10"/>
          <a:stretch>
            <a:fillRect/>
          </a:stretch>
        </p:blipFill>
        <p:spPr>
          <a:xfrm>
            <a:off x="9728231" y="3749960"/>
            <a:ext cx="2143125" cy="2143125"/>
          </a:xfrm>
          <a:prstGeom prst="rect">
            <a:avLst/>
          </a:prstGeom>
        </p:spPr>
      </p:pic>
    </p:spTree>
    <p:extLst>
      <p:ext uri="{BB962C8B-B14F-4D97-AF65-F5344CB8AC3E}">
        <p14:creationId xmlns:p14="http://schemas.microsoft.com/office/powerpoint/2010/main" val="14986913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Thank you for coming</a:t>
            </a:r>
            <a:endParaRPr lang="en-GB" dirty="0"/>
          </a:p>
        </p:txBody>
      </p:sp>
      <p:sp>
        <p:nvSpPr>
          <p:cNvPr id="5" name="Subtitle 4"/>
          <p:cNvSpPr>
            <a:spLocks noGrp="1"/>
          </p:cNvSpPr>
          <p:nvPr>
            <p:ph type="subTitle" idx="1"/>
          </p:nvPr>
        </p:nvSpPr>
        <p:spPr>
          <a:xfrm>
            <a:off x="1828800" y="3886200"/>
            <a:ext cx="8731696" cy="1752600"/>
          </a:xfrm>
        </p:spPr>
        <p:txBody>
          <a:bodyPr/>
          <a:lstStyle/>
          <a:p>
            <a:r>
              <a:rPr lang="en-GB" dirty="0" smtClean="0"/>
              <a:t>Don’t forget that this presentation will be available on the school website from 1pm tomorrow.</a:t>
            </a:r>
            <a:endParaRPr lang="en-GB" dirty="0"/>
          </a:p>
        </p:txBody>
      </p:sp>
    </p:spTree>
    <p:extLst>
      <p:ext uri="{BB962C8B-B14F-4D97-AF65-F5344CB8AC3E}">
        <p14:creationId xmlns:p14="http://schemas.microsoft.com/office/powerpoint/2010/main" val="61645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7706" y="368710"/>
            <a:ext cx="6950513" cy="369332"/>
          </a:xfrm>
          <a:prstGeom prst="rect">
            <a:avLst/>
          </a:prstGeom>
          <a:noFill/>
        </p:spPr>
        <p:txBody>
          <a:bodyPr wrap="square" rtlCol="0">
            <a:spAutoFit/>
          </a:bodyPr>
          <a:lstStyle/>
          <a:p>
            <a:r>
              <a:rPr lang="en-GB" dirty="0" smtClean="0"/>
              <a:t>Year 11 results – reformed GCSE courses</a:t>
            </a:r>
            <a:endParaRPr lang="en-GB" dirty="0"/>
          </a:p>
        </p:txBody>
      </p:sp>
      <p:graphicFrame>
        <p:nvGraphicFramePr>
          <p:cNvPr id="3" name="Table 2"/>
          <p:cNvGraphicFramePr>
            <a:graphicFrameLocks noGrp="1"/>
          </p:cNvGraphicFramePr>
          <p:nvPr>
            <p:extLst/>
          </p:nvPr>
        </p:nvGraphicFramePr>
        <p:xfrm>
          <a:off x="479378" y="1052742"/>
          <a:ext cx="9087287" cy="4536497"/>
        </p:xfrm>
        <a:graphic>
          <a:graphicData uri="http://schemas.openxmlformats.org/drawingml/2006/table">
            <a:tbl>
              <a:tblPr/>
              <a:tblGrid>
                <a:gridCol w="1507515"/>
                <a:gridCol w="736496"/>
                <a:gridCol w="736496"/>
                <a:gridCol w="736496"/>
                <a:gridCol w="736496"/>
                <a:gridCol w="736496"/>
                <a:gridCol w="736496"/>
                <a:gridCol w="736496"/>
                <a:gridCol w="736496"/>
                <a:gridCol w="736496"/>
                <a:gridCol w="951308"/>
              </a:tblGrid>
              <a:tr h="238763">
                <a:tc>
                  <a:txBody>
                    <a:bodyPr/>
                    <a:lstStyle/>
                    <a:p>
                      <a:pPr algn="l" fontAlgn="b"/>
                      <a:r>
                        <a:rPr lang="en-GB" sz="1400" b="0" i="0" u="none" strike="noStrike" dirty="0">
                          <a:effectLst/>
                          <a:latin typeface="Calibri" panose="020F0502020204030204" pitchFamily="34" charset="0"/>
                        </a:rPr>
                        <a:t>Name</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dirty="0">
                          <a:effectLst/>
                          <a:latin typeface="Calibri" panose="020F0502020204030204" pitchFamily="34" charset="0"/>
                        </a:rPr>
                        <a:t>9 %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dirty="0">
                          <a:effectLst/>
                          <a:latin typeface="Calibri" panose="020F0502020204030204" pitchFamily="34" charset="0"/>
                        </a:rPr>
                        <a:t>9 - 8 %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dirty="0">
                          <a:effectLst/>
                          <a:latin typeface="Calibri" panose="020F0502020204030204" pitchFamily="34" charset="0"/>
                        </a:rPr>
                        <a:t>9 - 7 %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9 - 6 %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9 - 5 %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9 - 4 %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9 - 3 %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9 - 2 %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9 - 1 %</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c>
                  <a:txBody>
                    <a:bodyPr/>
                    <a:lstStyle/>
                    <a:p>
                      <a:pPr algn="l" fontAlgn="b"/>
                      <a:r>
                        <a:rPr lang="en-GB" sz="1400" b="0" i="0" u="none" strike="noStrike">
                          <a:effectLst/>
                          <a:latin typeface="Calibri" panose="020F0502020204030204" pitchFamily="34" charset="0"/>
                        </a:rPr>
                        <a:t>Total Grades</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CC6"/>
                    </a:solidFill>
                  </a:tcPr>
                </a:tc>
              </a:tr>
              <a:tr h="238763">
                <a:tc>
                  <a:txBody>
                    <a:bodyPr/>
                    <a:lstStyle/>
                    <a:p>
                      <a:pPr algn="l" fontAlgn="b"/>
                      <a:r>
                        <a:rPr lang="en-GB" sz="1400" b="0" i="0" u="none" strike="noStrike">
                          <a:effectLst/>
                          <a:latin typeface="Calibri" panose="020F0502020204030204" pitchFamily="34" charset="0"/>
                        </a:rPr>
                        <a:t>Art</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12.5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25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29.2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45.8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79.2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95.8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Biology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16.9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32.2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61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79.6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96.6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93.5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98.4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98.4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Chemistry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13.5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32.2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50.8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79.6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93.2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93.5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Computing</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13.6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22.7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36.4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63.6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86.4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90.9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95.5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English Language</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22.6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37.6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55.4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82.8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94.1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97.3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186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English Literature</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20.2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40.4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57.9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77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90.7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97.8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Food &amp; Nutrition</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15.4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23.1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23.1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23.1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69.2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84.6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French</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60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80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96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Geography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29.8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56.1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73.7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87.7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98.2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History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23.4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31.8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40.2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55.1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72.9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91.6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Maths</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12.9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28.5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46.8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68.3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80.6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89.8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96.2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186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Music</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33.3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66.7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PE Full Course</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46.4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71.4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85.7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89.3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92.9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96.4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Photography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18.2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36.4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54.5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90.9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100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Physics</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13.6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37.3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57.6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83.1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94.9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98.3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59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RS Full Course</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14.4</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37.8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52.8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73.3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91.7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97.8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180</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Spanish</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26.1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39.1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47.8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56.5</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78.3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95.7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23</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8763">
                <a:tc>
                  <a:txBody>
                    <a:bodyPr/>
                    <a:lstStyle/>
                    <a:p>
                      <a:pPr algn="l" fontAlgn="b"/>
                      <a:r>
                        <a:rPr lang="en-GB" sz="1400" b="0" i="0" u="none" strike="noStrike">
                          <a:effectLst/>
                          <a:latin typeface="Calibri" panose="020F0502020204030204" pitchFamily="34" charset="0"/>
                        </a:rPr>
                        <a:t>Summary</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8.6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17.6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30.7</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46.9</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63.1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79.8</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91.2</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a:effectLst/>
                          <a:latin typeface="Calibri" panose="020F0502020204030204" pitchFamily="34" charset="0"/>
                        </a:rPr>
                        <a:t>97.1</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0" i="0" u="none" strike="noStrike" dirty="0">
                          <a:effectLst/>
                          <a:latin typeface="Calibri" panose="020F0502020204030204" pitchFamily="34" charset="0"/>
                        </a:rPr>
                        <a:t>1256</a:t>
                      </a:r>
                    </a:p>
                  </a:txBody>
                  <a:tcPr marL="8794" marR="8794" marT="87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97363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2184" y="1506098"/>
            <a:ext cx="7462548" cy="2311969"/>
          </a:xfrm>
          <a:prstGeom prst="rect">
            <a:avLst/>
          </a:prstGeom>
        </p:spPr>
      </p:pic>
      <p:sp>
        <p:nvSpPr>
          <p:cNvPr id="5" name="TextBox 4"/>
          <p:cNvSpPr txBox="1"/>
          <p:nvPr/>
        </p:nvSpPr>
        <p:spPr>
          <a:xfrm>
            <a:off x="462184" y="575187"/>
            <a:ext cx="5687893" cy="369332"/>
          </a:xfrm>
          <a:prstGeom prst="rect">
            <a:avLst/>
          </a:prstGeom>
          <a:noFill/>
        </p:spPr>
        <p:txBody>
          <a:bodyPr wrap="square" rtlCol="0">
            <a:spAutoFit/>
          </a:bodyPr>
          <a:lstStyle/>
          <a:p>
            <a:r>
              <a:rPr lang="en-GB" dirty="0" smtClean="0"/>
              <a:t>Year 11 Results – unreformed courses</a:t>
            </a:r>
            <a:endParaRPr lang="en-GB" dirty="0"/>
          </a:p>
        </p:txBody>
      </p:sp>
    </p:spTree>
    <p:extLst>
      <p:ext uri="{BB962C8B-B14F-4D97-AF65-F5344CB8AC3E}">
        <p14:creationId xmlns:p14="http://schemas.microsoft.com/office/powerpoint/2010/main" val="2240530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2632" y="489397"/>
            <a:ext cx="10317594" cy="646331"/>
          </a:xfrm>
          <a:prstGeom prst="rect">
            <a:avLst/>
          </a:prstGeom>
          <a:noFill/>
        </p:spPr>
        <p:txBody>
          <a:bodyPr wrap="square" rtlCol="0">
            <a:spAutoFit/>
          </a:bodyPr>
          <a:lstStyle/>
          <a:p>
            <a:r>
              <a:rPr lang="en-GB" dirty="0" smtClean="0"/>
              <a:t>High performers top 10</a:t>
            </a:r>
            <a:endParaRPr lang="en-GB" dirty="0"/>
          </a:p>
          <a:p>
            <a:endParaRPr lang="en-GB" dirty="0"/>
          </a:p>
        </p:txBody>
      </p:sp>
      <p:graphicFrame>
        <p:nvGraphicFramePr>
          <p:cNvPr id="5" name="Table 4"/>
          <p:cNvGraphicFramePr>
            <a:graphicFrameLocks noGrp="1"/>
          </p:cNvGraphicFramePr>
          <p:nvPr>
            <p:extLst/>
          </p:nvPr>
        </p:nvGraphicFramePr>
        <p:xfrm>
          <a:off x="822632" y="1309601"/>
          <a:ext cx="8128000" cy="4079240"/>
        </p:xfrm>
        <a:graphic>
          <a:graphicData uri="http://schemas.openxmlformats.org/drawingml/2006/table">
            <a:tbl>
              <a:tblPr firstRow="1" bandRow="1">
                <a:tableStyleId>{5C22544A-7EE6-4342-B048-85BDC9FD1C3A}</a:tableStyleId>
              </a:tblPr>
              <a:tblGrid>
                <a:gridCol w="2171291"/>
                <a:gridCol w="1460090"/>
                <a:gridCol w="1401097"/>
                <a:gridCol w="1469922"/>
                <a:gridCol w="1625600"/>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Grade 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Grade 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Grade 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total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800" kern="1200" dirty="0" smtClean="0">
                          <a:solidFill>
                            <a:schemeClr val="dk1"/>
                          </a:solidFill>
                          <a:effectLst/>
                          <a:latin typeface="+mn-lt"/>
                          <a:ea typeface="+mn-ea"/>
                          <a:cs typeface="+mn-cs"/>
                        </a:rPr>
                        <a:t>JW</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JM</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AL</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MO</a:t>
                      </a:r>
                      <a:r>
                        <a:rPr lang="en-GB" sz="1800" kern="1200" baseline="0" dirty="0" smtClean="0">
                          <a:solidFill>
                            <a:schemeClr val="dk1"/>
                          </a:solidFill>
                          <a:effectLst/>
                          <a:latin typeface="+mn-lt"/>
                          <a:ea typeface="+mn-ea"/>
                          <a:cs typeface="+mn-cs"/>
                        </a:rPr>
                        <a:t> (m)</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LB</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HH</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NW</a:t>
                      </a:r>
                      <a:r>
                        <a:rPr lang="en-GB" sz="1800" kern="1200" baseline="0" dirty="0" smtClean="0">
                          <a:solidFill>
                            <a:schemeClr val="dk1"/>
                          </a:solidFill>
                          <a:effectLst/>
                          <a:latin typeface="+mn-lt"/>
                          <a:ea typeface="+mn-ea"/>
                          <a:cs typeface="+mn-cs"/>
                        </a:rPr>
                        <a:t> (f)</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9</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AC</a:t>
                      </a:r>
                      <a:r>
                        <a:rPr lang="en-GB" sz="1800" kern="1200" baseline="0" dirty="0" smtClean="0">
                          <a:solidFill>
                            <a:schemeClr val="dk1"/>
                          </a:solidFill>
                          <a:effectLst/>
                          <a:latin typeface="+mn-lt"/>
                          <a:ea typeface="+mn-ea"/>
                          <a:cs typeface="+mn-cs"/>
                        </a:rPr>
                        <a:t> (f)</a:t>
                      </a:r>
                      <a:r>
                        <a:rPr lang="en-GB" sz="1800" kern="1200" dirty="0" smtClean="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10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AF</a:t>
                      </a:r>
                      <a:r>
                        <a:rPr lang="en-GB" sz="1800" kern="1200" baseline="0" dirty="0" smtClean="0">
                          <a:solidFill>
                            <a:schemeClr val="dk1"/>
                          </a:solidFill>
                          <a:effectLst/>
                          <a:latin typeface="+mn-lt"/>
                          <a:ea typeface="+mn-ea"/>
                          <a:cs typeface="+mn-cs"/>
                        </a:rPr>
                        <a:t> (m)</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dk1"/>
                          </a:solidFill>
                          <a:effectLst/>
                          <a:latin typeface="+mn-lt"/>
                          <a:ea typeface="+mn-ea"/>
                          <a:cs typeface="+mn-cs"/>
                        </a:rPr>
                        <a:t>JT</a:t>
                      </a:r>
                      <a:r>
                        <a:rPr lang="en-GB" sz="1800" kern="1200" baseline="0" dirty="0" smtClean="0">
                          <a:solidFill>
                            <a:schemeClr val="dk1"/>
                          </a:solidFill>
                          <a:effectLst/>
                          <a:latin typeface="+mn-lt"/>
                          <a:ea typeface="+mn-ea"/>
                          <a:cs typeface="+mn-cs"/>
                        </a:rPr>
                        <a:t> (m)</a:t>
                      </a:r>
                      <a:endParaRPr lang="en-GB" sz="18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1950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2360</TotalTime>
  <Words>3247</Words>
  <Application>Microsoft Office PowerPoint</Application>
  <PresentationFormat>Widescreen</PresentationFormat>
  <Paragraphs>602</Paragraphs>
  <Slides>64</Slides>
  <Notes>38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Century Gothic</vt:lpstr>
      <vt:lpstr>Copa Sharp BTN</vt:lpstr>
      <vt:lpstr>Times New Roman</vt:lpstr>
      <vt:lpstr>Office Theme</vt:lpstr>
      <vt:lpstr>Thanks for Joining Us</vt:lpstr>
      <vt:lpstr>An overview of exam results Andrew Waller Headteacher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and Homework Liz Hilton-Peet Assistant Headteacher – Head of Key Stage 3 </vt:lpstr>
      <vt:lpstr>Targets and keeping track of progress</vt:lpstr>
      <vt:lpstr>Reports</vt:lpstr>
      <vt:lpstr>PowerPoint Presentation</vt:lpstr>
      <vt:lpstr>Homework</vt:lpstr>
      <vt:lpstr>Homework expectations</vt:lpstr>
      <vt:lpstr>Homework Club</vt:lpstr>
      <vt:lpstr>Show my Homework All students have received basic  Show My Homework training in computing lessons.   </vt:lpstr>
      <vt:lpstr>PowerPoint Presentation</vt:lpstr>
      <vt:lpstr>Log in</vt:lpstr>
      <vt:lpstr>PowerPoint Presentation</vt:lpstr>
      <vt:lpstr>PowerPoint Presentation</vt:lpstr>
      <vt:lpstr>Initial testing Joanne Darkin SENCo </vt:lpstr>
      <vt:lpstr>LASS and Exact</vt:lpstr>
      <vt:lpstr>Boxall-Testing </vt:lpstr>
      <vt:lpstr>English Kathryn Gardner Assistant Head of Faculty </vt:lpstr>
      <vt:lpstr>PowerPoint Presentation</vt:lpstr>
      <vt:lpstr>The Year 7 Course</vt:lpstr>
      <vt:lpstr>Reading Challenge</vt:lpstr>
      <vt:lpstr>Parents and Carers</vt:lpstr>
      <vt:lpstr>Mathematics James Myers Assistant Head of Faculty</vt:lpstr>
      <vt:lpstr>Mathematics in Year 7 </vt:lpstr>
      <vt:lpstr>How can parents/carers help?</vt:lpstr>
      <vt:lpstr>Reminders</vt:lpstr>
      <vt:lpstr>PowerPoint Presentation</vt:lpstr>
      <vt:lpstr>Mathswatch</vt:lpstr>
      <vt:lpstr>What support is available?</vt:lpstr>
      <vt:lpstr>Extra-Curricular Activities</vt:lpstr>
      <vt:lpstr>Revision Guides</vt:lpstr>
      <vt:lpstr>Science Cathy North Head of Science</vt:lpstr>
      <vt:lpstr>Year 7 Structure: the 10 Big Ideas</vt:lpstr>
      <vt:lpstr>PowerPoint Presentation</vt:lpstr>
      <vt:lpstr>PowerPoint Presentation</vt:lpstr>
      <vt:lpstr>PowerPoint Presentation</vt:lpstr>
      <vt:lpstr>PowerPoint Presentation</vt:lpstr>
      <vt:lpstr>Enrichment Activities</vt:lpstr>
      <vt:lpstr>PowerPoint Presentation</vt:lpstr>
      <vt:lpstr>Expectations:</vt:lpstr>
      <vt:lpstr>Reward Systems:</vt:lpstr>
      <vt:lpstr>6 – P Card: </vt:lpstr>
      <vt:lpstr>Starting Lessons off positively:</vt:lpstr>
      <vt:lpstr>PowerPoint Presentation</vt:lpstr>
      <vt:lpstr>We want to all students to have access to a happy and safe learning environment where they can thrive to achieve great success in the future. </vt:lpstr>
      <vt:lpstr> Learning at Carr Hill  Danny Morton Assistant Head for Teaching &amp; Learning</vt:lpstr>
      <vt:lpstr>Our Focus                           Your Aim </vt:lpstr>
      <vt:lpstr>Homework</vt:lpstr>
      <vt:lpstr>Feedback</vt:lpstr>
      <vt:lpstr>“It is important for us to embrace the use of technology to maintain an innovative approach to teaching and learning which fully prepares students for further education and employment in a technological world”</vt:lpstr>
      <vt:lpstr>Previously we have run a Chromebook scheme enabling students to have their own Chromebook.</vt:lpstr>
      <vt:lpstr>We also included the option for students to bring their own laptop style device</vt:lpstr>
      <vt:lpstr>Technology Trial</vt:lpstr>
      <vt:lpstr>How do we use technology in school?</vt:lpstr>
      <vt:lpstr>Thank you for coming</vt:lpstr>
    </vt:vector>
  </TitlesOfParts>
  <Company>Carr Hill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gnapier</dc:creator>
  <cp:lastModifiedBy>Ms E Hilton-Peet</cp:lastModifiedBy>
  <cp:revision>219</cp:revision>
  <cp:lastPrinted>2018-09-27T10:40:21Z</cp:lastPrinted>
  <dcterms:created xsi:type="dcterms:W3CDTF">2011-11-23T17:04:58Z</dcterms:created>
  <dcterms:modified xsi:type="dcterms:W3CDTF">2018-09-27T14:27:47Z</dcterms:modified>
</cp:coreProperties>
</file>