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1"/>
  </p:notesMasterIdLst>
  <p:handoutMasterIdLst>
    <p:handoutMasterId r:id="rId52"/>
  </p:handoutMasterIdLst>
  <p:sldIdLst>
    <p:sldId id="389" r:id="rId2"/>
    <p:sldId id="460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470" r:id="rId11"/>
    <p:sldId id="450" r:id="rId12"/>
    <p:sldId id="455" r:id="rId13"/>
    <p:sldId id="451" r:id="rId14"/>
    <p:sldId id="452" r:id="rId15"/>
    <p:sldId id="456" r:id="rId16"/>
    <p:sldId id="443" r:id="rId17"/>
    <p:sldId id="459" r:id="rId18"/>
    <p:sldId id="449" r:id="rId19"/>
    <p:sldId id="479" r:id="rId20"/>
    <p:sldId id="458" r:id="rId21"/>
    <p:sldId id="358" r:id="rId22"/>
    <p:sldId id="496" r:id="rId23"/>
    <p:sldId id="497" r:id="rId24"/>
    <p:sldId id="498" r:id="rId25"/>
    <p:sldId id="493" r:id="rId26"/>
    <p:sldId id="495" r:id="rId27"/>
    <p:sldId id="504" r:id="rId28"/>
    <p:sldId id="434" r:id="rId29"/>
    <p:sldId id="471" r:id="rId30"/>
    <p:sldId id="472" r:id="rId31"/>
    <p:sldId id="473" r:id="rId32"/>
    <p:sldId id="474" r:id="rId33"/>
    <p:sldId id="475" r:id="rId34"/>
    <p:sldId id="476" r:id="rId35"/>
    <p:sldId id="375" r:id="rId36"/>
    <p:sldId id="478" r:id="rId37"/>
    <p:sldId id="436" r:id="rId38"/>
    <p:sldId id="480" r:id="rId39"/>
    <p:sldId id="481" r:id="rId40"/>
    <p:sldId id="482" r:id="rId41"/>
    <p:sldId id="483" r:id="rId42"/>
    <p:sldId id="484" r:id="rId43"/>
    <p:sldId id="485" r:id="rId44"/>
    <p:sldId id="486" r:id="rId45"/>
    <p:sldId id="487" r:id="rId46"/>
    <p:sldId id="488" r:id="rId47"/>
    <p:sldId id="489" r:id="rId48"/>
    <p:sldId id="490" r:id="rId49"/>
    <p:sldId id="457" r:id="rId5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17" autoAdjust="0"/>
  </p:normalViewPr>
  <p:slideViewPr>
    <p:cSldViewPr>
      <p:cViewPr varScale="1">
        <p:scale>
          <a:sx n="55" d="100"/>
          <a:sy n="55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00C1-48D1-461F-90BA-961F617E2AAF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68132-9E0C-4D3B-8A3F-74564E011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64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5BDE-2817-4A2A-A007-C0B5E602D9FC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66A9B-2E53-4B75-B9F8-F4714C60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7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Help clubs – Friday</a:t>
            </a:r>
            <a:r>
              <a:rPr lang="en-GB" baseline="0" dirty="0" smtClean="0"/>
              <a:t> lunch room 26</a:t>
            </a:r>
          </a:p>
          <a:p>
            <a:r>
              <a:rPr lang="en-GB" baseline="0" dirty="0" smtClean="0"/>
              <a:t>Apps for phones – not always available</a:t>
            </a:r>
          </a:p>
          <a:p>
            <a:r>
              <a:rPr lang="en-GB" baseline="0" dirty="0" smtClean="0"/>
              <a:t>Emailed presentation.</a:t>
            </a:r>
          </a:p>
          <a:p>
            <a:r>
              <a:rPr lang="en-GB" baseline="0" dirty="0" smtClean="0"/>
              <a:t>Presentation on school website</a:t>
            </a:r>
          </a:p>
          <a:p>
            <a:r>
              <a:rPr lang="en-GB" baseline="0" dirty="0" smtClean="0"/>
              <a:t>Majority of problems – wrong password or email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9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28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1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73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39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6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4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1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5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7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Once we</a:t>
            </a:r>
            <a:r>
              <a:rPr lang="en-GB" baseline="0" dirty="0"/>
              <a:t> have covered the entire specification we then concentrate on using the assessments to identify each students areas of weakness.</a:t>
            </a:r>
          </a:p>
          <a:p>
            <a:r>
              <a:rPr lang="en-GB" baseline="0" dirty="0"/>
              <a:t>After each assessment the teacher will receive a class report and each individual will receive an individual feedback sheet.</a:t>
            </a:r>
          </a:p>
          <a:p>
            <a:r>
              <a:rPr lang="en-GB" baseline="0" dirty="0"/>
              <a:t>The teacher will initially address any misconceptions and areas of weakness shared by the class and then go onto deal with any individual issues using appropriate resources ( i.e. laptops and computer rooms). </a:t>
            </a:r>
          </a:p>
          <a:p>
            <a:r>
              <a:rPr lang="en-GB" baseline="0" dirty="0"/>
              <a:t>It is essential students take responsibility at this point and take the opportunity to address issues independently maximise their final grade.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50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Intervention has already begun and will be changing throughout the year depending on assessment results.</a:t>
            </a:r>
            <a:r>
              <a:rPr lang="en-GB" baseline="0" dirty="0"/>
              <a:t> When students are timetabled for extra intervention you will be informed.</a:t>
            </a:r>
          </a:p>
          <a:p>
            <a:r>
              <a:rPr lang="en-GB" baseline="0" dirty="0"/>
              <a:t>The intervention days are run throughout the year and have proved to be quite successful.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4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730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66630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41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41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28383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28383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46681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506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9" r="202" b="1403"/>
          <a:stretch/>
        </p:blipFill>
        <p:spPr>
          <a:xfrm>
            <a:off x="0" y="6139375"/>
            <a:ext cx="12192000" cy="718625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4" t="2787" b="90011"/>
          <a:stretch/>
        </p:blipFill>
        <p:spPr>
          <a:xfrm>
            <a:off x="9089101" y="185019"/>
            <a:ext cx="3102899" cy="623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5733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2AF56-0474-404F-BC45-3D4C9C5270F1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57332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33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FD58-C948-483E-890F-595EDA1F060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60000"/>
              <a:lumOff val="4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28m2x7crzpr7u.cloudfront.net/cdn.gcsepod.com/assets/resources/What_is_GCSEPod_A_guide_for_parents1.m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217" y="64234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Welcome to Year 10 Information Evening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1344" y="1649029"/>
            <a:ext cx="10972800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Thank you for joining us this evening. </a:t>
            </a:r>
          </a:p>
          <a:p>
            <a:pPr marL="0" indent="0">
              <a:buNone/>
            </a:pPr>
            <a:r>
              <a:rPr lang="en-GB" u="sng" dirty="0" smtClean="0">
                <a:solidFill>
                  <a:srgbClr val="002060"/>
                </a:solidFill>
              </a:rPr>
              <a:t>Please turn off your mobile phones </a:t>
            </a:r>
            <a:r>
              <a:rPr lang="en-GB" dirty="0" smtClean="0">
                <a:solidFill>
                  <a:srgbClr val="002060"/>
                </a:solidFill>
              </a:rPr>
              <a:t>–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we will be starting shortly. </a:t>
            </a:r>
          </a:p>
        </p:txBody>
      </p:sp>
      <p:pic>
        <p:nvPicPr>
          <p:cNvPr id="1026" name="Picture 2" descr="http://orig11.deviantart.net/c6f5/f/2009/194/f/6/hi_res_lined_paper_texture_by_merileekit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634">
            <a:off x="7335231" y="2094413"/>
            <a:ext cx="4913945" cy="68229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793102">
            <a:off x="7118472" y="2435993"/>
            <a:ext cx="467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Copa Sharp BTN" panose="020B07040302030B0306" pitchFamily="34" charset="0"/>
              </a:rPr>
              <a:t>Get the latest news, updates and reminders every day.</a:t>
            </a:r>
            <a:endParaRPr lang="en-GB" sz="3600" b="1" dirty="0">
              <a:solidFill>
                <a:srgbClr val="002060"/>
              </a:solidFill>
              <a:latin typeface="Copa Sharp BTN" panose="020B07040302030B0306" pitchFamily="34" charset="0"/>
            </a:endParaRPr>
          </a:p>
        </p:txBody>
      </p:sp>
      <p:pic>
        <p:nvPicPr>
          <p:cNvPr id="1028" name="Picture 4" descr="https://encrypted-tbn3.gstatic.com/images?q=tbn:ANd9GcSfMPZ39odhjV1Coz17x9Yqv2F-FPbqTL6Vqy58XtUGTfdbTOh8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32">
            <a:off x="7486767" y="4243937"/>
            <a:ext cx="666197" cy="6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lestonemktg.com/wp-content/uploads/2014/04/twitter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121">
            <a:off x="7685691" y="5067521"/>
            <a:ext cx="721353" cy="7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793102">
            <a:off x="8199129" y="3752171"/>
            <a:ext cx="433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Copa Sharp BTN" panose="020B07040302030B0306" pitchFamily="34" charset="0"/>
              </a:rPr>
              <a:t>Carr Hill High School</a:t>
            </a:r>
            <a:endParaRPr lang="en-GB" sz="3600" dirty="0">
              <a:solidFill>
                <a:srgbClr val="002060"/>
              </a:solidFill>
              <a:latin typeface="Copa Sharp BTN" panose="020B07040302030B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793102">
            <a:off x="8383549" y="4560854"/>
            <a:ext cx="433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Copa Sharp BTN" panose="020B07040302030B0306" pitchFamily="34" charset="0"/>
              </a:rPr>
              <a:t>@</a:t>
            </a:r>
            <a:r>
              <a:rPr lang="en-GB" sz="3600" dirty="0" err="1" smtClean="0">
                <a:solidFill>
                  <a:srgbClr val="002060"/>
                </a:solidFill>
                <a:latin typeface="Copa Sharp BTN" panose="020B07040302030B0306" pitchFamily="34" charset="0"/>
              </a:rPr>
              <a:t>CarrHillSchool</a:t>
            </a:r>
            <a:endParaRPr lang="en-GB" sz="3600" dirty="0">
              <a:solidFill>
                <a:srgbClr val="002060"/>
              </a:solidFill>
              <a:latin typeface="Copa Sharp BTN" panose="020B07040302030B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01" y="1700808"/>
            <a:ext cx="1081862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5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GCSEs have begun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93095"/>
          </a:xfrm>
        </p:spPr>
        <p:txBody>
          <a:bodyPr/>
          <a:lstStyle/>
          <a:p>
            <a:r>
              <a:rPr lang="en-GB" dirty="0" smtClean="0"/>
              <a:t>The next two years are crucial</a:t>
            </a:r>
          </a:p>
          <a:p>
            <a:r>
              <a:rPr lang="en-GB" dirty="0" smtClean="0"/>
              <a:t>Assessments will now be graded with GCSE grades and we have two years to focus on how to improve and get the best grades possible.</a:t>
            </a:r>
          </a:p>
          <a:p>
            <a:r>
              <a:rPr lang="en-GB" dirty="0" smtClean="0"/>
              <a:t>It will take time to develop GCSE skills. We need to adopt a growth </a:t>
            </a:r>
            <a:r>
              <a:rPr lang="en-GB" dirty="0" err="1" smtClean="0"/>
              <a:t>mindset</a:t>
            </a:r>
            <a:r>
              <a:rPr lang="en-GB" dirty="0" smtClean="0"/>
              <a:t>. </a:t>
            </a:r>
          </a:p>
          <a:p>
            <a:r>
              <a:rPr lang="en-GB" dirty="0" smtClean="0"/>
              <a:t>Aim for the highest grades possible.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1864" y="2348880"/>
            <a:ext cx="2088232" cy="107721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Ingredients for success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960096" y="1844825"/>
            <a:ext cx="792088" cy="5040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52184" y="136777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Attendance above 96%</a:t>
            </a:r>
            <a:endParaRPr lang="en-GB" sz="2800" b="1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60096" y="3418706"/>
            <a:ext cx="961886" cy="7303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52184" y="3783893"/>
            <a:ext cx="292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Homework and classwork completed to best of ability</a:t>
            </a:r>
            <a:endParaRPr lang="en-GB" sz="2400" b="1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35760" y="3418706"/>
            <a:ext cx="910322" cy="5863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35030" y="3877091"/>
            <a:ext cx="2182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Behaviour for learning</a:t>
            </a:r>
            <a:endParaRPr lang="en-GB" sz="2800" b="1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935760" y="1700808"/>
            <a:ext cx="909100" cy="6480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15481" y="1223754"/>
            <a:ext cx="2618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10 hours extra learning per week (every week)</a:t>
            </a:r>
            <a:endParaRPr lang="en-GB" sz="2400" b="1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>
            <a:cxnSpLocks noChangeAspect="1"/>
            <a:stCxn id="4" idx="0"/>
          </p:cNvCxnSpPr>
          <p:nvPr/>
        </p:nvCxnSpPr>
        <p:spPr>
          <a:xfrm flipV="1">
            <a:off x="5915980" y="1367771"/>
            <a:ext cx="1" cy="981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32741" y="494673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Resilience and grit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856488" y="3426098"/>
            <a:ext cx="36393" cy="9579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14494" y="4260946"/>
            <a:ext cx="292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Looking after your physical and mental health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8072" y="80100"/>
            <a:ext cx="9217024" cy="2448272"/>
          </a:xfrm>
          <a:prstGeom prst="wedgeEllipseCallout">
            <a:avLst>
              <a:gd name="adj1" fmla="val -48035"/>
              <a:gd name="adj2" fmla="val 66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/>
              <a:t>“I can’t do </a:t>
            </a:r>
            <a:r>
              <a:rPr lang="en-GB" sz="2800" b="1" dirty="0" smtClean="0"/>
              <a:t>Maths. </a:t>
            </a:r>
            <a:r>
              <a:rPr lang="en-GB" sz="2800" b="1" dirty="0"/>
              <a:t>I’m rubbish at it. I only got a grade </a:t>
            </a:r>
            <a:r>
              <a:rPr lang="en-GB" sz="2800" b="1" dirty="0" smtClean="0"/>
              <a:t>2 </a:t>
            </a:r>
            <a:r>
              <a:rPr lang="en-GB" sz="2800" b="1" dirty="0"/>
              <a:t>on my assessment. There’s no way I’ll be able to reach my target of a 5. I give up – I’m not going to try.”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775520" y="1283184"/>
            <a:ext cx="10153128" cy="3240360"/>
          </a:xfrm>
          <a:prstGeom prst="wedgeEllipseCallout">
            <a:avLst>
              <a:gd name="adj1" fmla="val 50853"/>
              <a:gd name="adj2" fmla="val 5165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“I’m finding this Maths difficult. I need to put more time into it. I’m going to speak to my teacher to find out how to improve and I’m going to try really hard to get a 3 in my next assessment. I’ll get to that 5 if I keep trying</a:t>
            </a:r>
            <a:endParaRPr lang="en-GB" sz="2800" b="1" dirty="0"/>
          </a:p>
        </p:txBody>
      </p:sp>
      <p:sp>
        <p:nvSpPr>
          <p:cNvPr id="7" name="Oval Callout 6"/>
          <p:cNvSpPr/>
          <p:nvPr/>
        </p:nvSpPr>
        <p:spPr>
          <a:xfrm>
            <a:off x="293157" y="508618"/>
            <a:ext cx="9834754" cy="3083808"/>
          </a:xfrm>
          <a:prstGeom prst="wedgeEllipseCallout">
            <a:avLst>
              <a:gd name="adj1" fmla="val -48035"/>
              <a:gd name="adj2" fmla="val 66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“Everyone else is doing better than me. I’m just no good at Biology. I can’t remember any of it and I’m going to fail. My teacher is always banging on about how to do better – I want to be able to get my target grade now!</a:t>
            </a:r>
            <a:endParaRPr lang="en-GB" sz="2800" b="1" dirty="0"/>
          </a:p>
        </p:txBody>
      </p:sp>
      <p:sp>
        <p:nvSpPr>
          <p:cNvPr id="10" name="Oval Callout 9"/>
          <p:cNvSpPr/>
          <p:nvPr/>
        </p:nvSpPr>
        <p:spPr>
          <a:xfrm>
            <a:off x="1980020" y="1427533"/>
            <a:ext cx="9506918" cy="4778424"/>
          </a:xfrm>
          <a:prstGeom prst="wedgeEllipseCallout">
            <a:avLst>
              <a:gd name="adj1" fmla="val 51288"/>
              <a:gd name="adj2" fmla="val 4579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“</a:t>
            </a:r>
            <a:r>
              <a:rPr lang="en-GB" sz="2800" b="1" dirty="0" smtClean="0"/>
              <a:t>Everyone learns at their own pace. It’s taking me a bit longer to get to my target grade that my friends, but that’s okay. If I keep trying hard, I will get there eventually. I need to focus on this subject to get better. My teacher gives me loads of advice on how to improve so if I keep doing what she suggests, she will get me to my target grade.”</a:t>
            </a:r>
            <a:endParaRPr lang="en-GB" sz="2800" b="1" dirty="0"/>
          </a:p>
        </p:txBody>
      </p:sp>
      <p:sp>
        <p:nvSpPr>
          <p:cNvPr id="11" name="Oval Callout 10"/>
          <p:cNvSpPr/>
          <p:nvPr/>
        </p:nvSpPr>
        <p:spPr>
          <a:xfrm>
            <a:off x="-240704" y="1304236"/>
            <a:ext cx="11346922" cy="3731880"/>
          </a:xfrm>
          <a:prstGeom prst="wedgeEllipseCallout">
            <a:avLst>
              <a:gd name="adj1" fmla="val -46486"/>
              <a:gd name="adj2" fmla="val 61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“My teacher needs to give me more support because I’m not doing well in English. I need more extra classes after school and I need my teacher to spend more time with me helping me to get better. It’s my teacher’s fault I’m not doing as well as I should be.” </a:t>
            </a:r>
            <a:endParaRPr lang="en-GB" sz="2800" dirty="0"/>
          </a:p>
        </p:txBody>
      </p:sp>
      <p:sp>
        <p:nvSpPr>
          <p:cNvPr id="12" name="Oval Callout 11"/>
          <p:cNvSpPr/>
          <p:nvPr/>
        </p:nvSpPr>
        <p:spPr>
          <a:xfrm>
            <a:off x="1493419" y="1186317"/>
            <a:ext cx="10513168" cy="5040560"/>
          </a:xfrm>
          <a:prstGeom prst="wedgeEllipseCallout">
            <a:avLst>
              <a:gd name="adj1" fmla="val 49183"/>
              <a:gd name="adj2" fmla="val 4599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“My teacher spends a lot of time planning lessons for me and marking my work. I need to read his feedback carefully so I know how to improve. I need to attend all the extra support offered throughout the year and not wait until the last minute to seek help. I’m struggling in English, so I need to read over my notes and spend more time on my homework. If I put more effort in, I will get up to my target grade.”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469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990456" cy="4421088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We recommend that GCSE students spend a </a:t>
            </a:r>
            <a:r>
              <a:rPr lang="en-GB" sz="3600" u="sng" dirty="0" smtClean="0">
                <a:solidFill>
                  <a:srgbClr val="002060"/>
                </a:solidFill>
              </a:rPr>
              <a:t>minimum</a:t>
            </a:r>
            <a:r>
              <a:rPr lang="en-GB" sz="3600" dirty="0" smtClean="0">
                <a:solidFill>
                  <a:srgbClr val="002060"/>
                </a:solidFill>
              </a:rPr>
              <a:t> of 10 hours per week on school work.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This should include homework, reading over notes and revising for assessments.  </a:t>
            </a:r>
          </a:p>
          <a:p>
            <a:endParaRPr lang="en-GB" dirty="0"/>
          </a:p>
        </p:txBody>
      </p:sp>
      <p:pic>
        <p:nvPicPr>
          <p:cNvPr id="1026" name="Picture 2" descr="Image result for cartoon cl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4"/>
          <a:stretch/>
        </p:blipFill>
        <p:spPr bwMode="auto">
          <a:xfrm>
            <a:off x="7680176" y="1417638"/>
            <a:ext cx="375262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839" t="23274" r="34966" b="13480"/>
          <a:stretch/>
        </p:blipFill>
        <p:spPr>
          <a:xfrm>
            <a:off x="159658" y="130628"/>
            <a:ext cx="3207224" cy="5941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5378" y="1762426"/>
            <a:ext cx="783862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Behaviour For Learning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	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6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839" t="23274" r="34966" b="13480"/>
          <a:stretch/>
        </p:blipFill>
        <p:spPr>
          <a:xfrm>
            <a:off x="159658" y="130628"/>
            <a:ext cx="3207224" cy="5941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6123" y="1411035"/>
            <a:ext cx="7838622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Lesson Time: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Stage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- Formal Warning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Stage 2 – Demerit &amp; Move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Stage 3 – Time Out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Break/Lunch: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Detentions by Faculty or pastoral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After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Pastoral Head detentions (Thursday till 3.50pm)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Serious Defiance detentions (Tuesday – Friday till 4.10pm)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Headteachers</a:t>
            </a: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Detention (Friday till 4.30pm)</a:t>
            </a:r>
          </a:p>
          <a:p>
            <a:endParaRPr lang="en-GB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Internal exclusion from 8.55am till 4pm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Fixed term exclusion out of school</a:t>
            </a:r>
            <a:endParaRPr lang="en-GB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6123" y="764704"/>
            <a:ext cx="863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Consequences of not following instructions</a:t>
            </a:r>
            <a:r>
              <a:rPr lang="en-GB" sz="3600" b="1" dirty="0" smtClean="0">
                <a:solidFill>
                  <a:srgbClr val="0070C0"/>
                </a:solidFill>
              </a:rPr>
              <a:t>: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628800"/>
            <a:ext cx="10972800" cy="3312368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/>
              <a:t>We want to all students to have access to a happy and safe learning environment where they can thrive </a:t>
            </a:r>
            <a:r>
              <a:rPr lang="en-GB" sz="4800" dirty="0" smtClean="0"/>
              <a:t>and</a:t>
            </a:r>
            <a:r>
              <a:rPr lang="en-GB" sz="4800" b="1" dirty="0" smtClean="0"/>
              <a:t> achieve great success in the future.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2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0972800" cy="85010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GCSEPod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– A fantastic new resource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63786" t="35717" r="21448" b="39071"/>
          <a:stretch/>
        </p:blipFill>
        <p:spPr>
          <a:xfrm>
            <a:off x="8040216" y="1556792"/>
            <a:ext cx="3561078" cy="3418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974" y="1124743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Revision in short bursts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Accessible via PCs, tablets and smart phones – revision on-the-go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Can be used to consolidate learning after each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Can be used to examine topics not yet covered to get ahead of the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Can be used alongside other revision techniques to boost progress and performance. 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2492896"/>
            <a:ext cx="8352928" cy="1303094"/>
          </a:xfrm>
        </p:spPr>
        <p:txBody>
          <a:bodyPr>
            <a:normAutofit fontScale="90000"/>
          </a:bodyPr>
          <a:lstStyle/>
          <a:p>
            <a:r>
              <a:rPr lang="en-GB" sz="7200" dirty="0" smtClean="0"/>
              <a:t>Results</a:t>
            </a:r>
            <a:br>
              <a:rPr lang="en-GB" sz="7200" dirty="0" smtClean="0"/>
            </a:br>
            <a:r>
              <a:rPr lang="en-GB" sz="2200" b="0" dirty="0" smtClean="0"/>
              <a:t>Andrew Waller</a:t>
            </a:r>
            <a:br>
              <a:rPr lang="en-GB" sz="2200" b="0" dirty="0" smtClean="0"/>
            </a:br>
            <a:r>
              <a:rPr lang="en-GB" sz="2200" b="0" dirty="0" err="1" smtClean="0"/>
              <a:t>Headteacher</a:t>
            </a:r>
            <a:r>
              <a:rPr lang="en-GB" sz="2200" b="0" dirty="0" smtClean="0"/>
              <a:t/>
            </a:r>
            <a:br>
              <a:rPr lang="en-GB" sz="2200" b="0" dirty="0" smtClean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7035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" y="116632"/>
            <a:ext cx="8957493" cy="5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933" y="2204864"/>
            <a:ext cx="6681067" cy="1303094"/>
          </a:xfrm>
        </p:spPr>
        <p:txBody>
          <a:bodyPr>
            <a:normAutofit fontScale="90000"/>
          </a:bodyPr>
          <a:lstStyle/>
          <a:p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English</a:t>
            </a:r>
            <a:br>
              <a:rPr lang="en-GB" sz="7200" dirty="0" smtClean="0"/>
            </a:br>
            <a:r>
              <a:rPr lang="en-GB" sz="7200" dirty="0"/>
              <a:t/>
            </a:r>
            <a:br>
              <a:rPr lang="en-GB" sz="7200" dirty="0"/>
            </a:br>
            <a:r>
              <a:rPr lang="en-GB" sz="3600" b="0" dirty="0" smtClean="0"/>
              <a:t>Christina Fry</a:t>
            </a:r>
            <a:br>
              <a:rPr lang="en-GB" sz="3600" b="0" dirty="0" smtClean="0"/>
            </a:br>
            <a:r>
              <a:rPr lang="en-GB" sz="3600" b="0" dirty="0" smtClean="0"/>
              <a:t>Assistant Faculty Leader</a:t>
            </a:r>
            <a:br>
              <a:rPr lang="en-GB" sz="3600" b="0" dirty="0" smtClean="0"/>
            </a:br>
            <a:endParaRPr lang="en-GB" sz="3600" b="0" dirty="0"/>
          </a:p>
        </p:txBody>
      </p:sp>
      <p:pic>
        <p:nvPicPr>
          <p:cNvPr id="2052" name="Picture 4" descr="http://www.hkedcity.net/ereading/content_file/218/1765/cover1642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r="3735" b="3471"/>
          <a:stretch/>
        </p:blipFill>
        <p:spPr bwMode="auto">
          <a:xfrm rot="21055057">
            <a:off x="1415480" y="1052736"/>
            <a:ext cx="2952328" cy="45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330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There are actually two qualifications:</a:t>
            </a:r>
          </a:p>
          <a:p>
            <a:r>
              <a:rPr lang="en-GB" b="1" dirty="0" smtClean="0"/>
              <a:t>GCSE English Language (AQA)</a:t>
            </a:r>
          </a:p>
          <a:p>
            <a:r>
              <a:rPr lang="en-GB" b="1" dirty="0" smtClean="0"/>
              <a:t>GCSE English Literature (AQA)</a:t>
            </a:r>
          </a:p>
          <a:p>
            <a:pPr marL="0" indent="0">
              <a:buNone/>
            </a:pPr>
            <a:r>
              <a:rPr lang="en-GB" dirty="0" smtClean="0"/>
              <a:t>All pupils at </a:t>
            </a:r>
            <a:r>
              <a:rPr lang="en-GB" dirty="0" err="1" smtClean="0"/>
              <a:t>Carr</a:t>
            </a:r>
            <a:r>
              <a:rPr lang="en-GB" dirty="0" smtClean="0"/>
              <a:t> Hill will follow a joint programme of study and the vast majority will be entered for both qualifications at the end of two years. They are exam only – no coursework or controlled assessments.</a:t>
            </a:r>
          </a:p>
          <a:p>
            <a:pPr marL="0" indent="0">
              <a:buNone/>
            </a:pPr>
            <a:r>
              <a:rPr lang="en-GB" dirty="0" smtClean="0"/>
              <a:t>Your child will already be familiar with the exam requirements as they will have completed similar work and assessments in Y9.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3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9376" y="260648"/>
            <a:ext cx="11103024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English Language</a:t>
            </a:r>
            <a:endParaRPr lang="en-GB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250612"/>
            <a:ext cx="5560661" cy="45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20" y="1250612"/>
            <a:ext cx="6069827" cy="45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26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English Language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552090"/>
            <a:ext cx="8820472" cy="30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007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GCSE English Literature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1344" y="1417638"/>
            <a:ext cx="5803056" cy="44596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sz="8800" b="1" dirty="0" smtClean="0">
                <a:cs typeface="Arial" charset="0"/>
              </a:rPr>
              <a:t>Literature Paper 1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8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8800" dirty="0" smtClean="0">
                <a:cs typeface="Arial" charset="0"/>
              </a:rPr>
              <a:t>1 </a:t>
            </a:r>
            <a:r>
              <a:rPr lang="en-GB" sz="8800" dirty="0">
                <a:cs typeface="Arial" charset="0"/>
              </a:rPr>
              <a:t>hour 45 minutes.</a:t>
            </a:r>
          </a:p>
          <a:p>
            <a:pPr marL="355600" indent="-355600">
              <a:buFont typeface="Arial" charset="0"/>
              <a:buChar char="•"/>
            </a:pPr>
            <a:endParaRPr lang="en-GB" sz="8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8800" dirty="0">
                <a:cs typeface="Arial" charset="0"/>
              </a:rPr>
              <a:t>40 % of Literature GCSE.</a:t>
            </a:r>
          </a:p>
          <a:p>
            <a:pPr marL="0" indent="0">
              <a:buNone/>
            </a:pPr>
            <a:endParaRPr lang="en-GB" sz="8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8800" b="1" dirty="0">
                <a:solidFill>
                  <a:schemeClr val="accent4"/>
                </a:solidFill>
                <a:cs typeface="Arial" charset="0"/>
              </a:rPr>
              <a:t>Section A – </a:t>
            </a:r>
            <a:r>
              <a:rPr lang="en-GB" sz="8800" b="1" dirty="0" smtClean="0">
                <a:solidFill>
                  <a:srgbClr val="FF0000"/>
                </a:solidFill>
                <a:cs typeface="Arial" charset="0"/>
              </a:rPr>
              <a:t>‘Macbeth’</a:t>
            </a:r>
            <a:endParaRPr lang="en-GB" sz="8800" b="1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sz="8800" b="1" dirty="0">
                <a:solidFill>
                  <a:schemeClr val="accent4"/>
                </a:solidFill>
                <a:cs typeface="Arial" charset="0"/>
              </a:rPr>
              <a:t>      Includes one extract </a:t>
            </a:r>
            <a:r>
              <a:rPr lang="en-GB" sz="8800" b="1" dirty="0" smtClean="0">
                <a:solidFill>
                  <a:schemeClr val="accent4"/>
                </a:solidFill>
                <a:cs typeface="Arial" charset="0"/>
              </a:rPr>
              <a:t>to whole </a:t>
            </a:r>
            <a:r>
              <a:rPr lang="en-GB" sz="8800" b="1" dirty="0">
                <a:solidFill>
                  <a:schemeClr val="accent4"/>
                </a:solidFill>
                <a:cs typeface="Arial" charset="0"/>
              </a:rPr>
              <a:t>text </a:t>
            </a:r>
            <a:r>
              <a:rPr lang="en-GB" sz="8800" b="1" dirty="0" smtClean="0">
                <a:solidFill>
                  <a:schemeClr val="accent4"/>
                </a:solidFill>
                <a:cs typeface="Arial" charset="0"/>
              </a:rPr>
              <a:t>question.</a:t>
            </a:r>
            <a:endParaRPr lang="en-GB" sz="8800" b="1" dirty="0">
              <a:solidFill>
                <a:schemeClr val="accent4"/>
              </a:solidFill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8800" b="1" dirty="0">
              <a:solidFill>
                <a:schemeClr val="accent4"/>
              </a:solidFill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8800" b="1" dirty="0">
                <a:solidFill>
                  <a:schemeClr val="accent4"/>
                </a:solidFill>
                <a:cs typeface="Arial" charset="0"/>
              </a:rPr>
              <a:t>Section B – </a:t>
            </a:r>
            <a:r>
              <a:rPr lang="en-GB" sz="8800" b="1" dirty="0" smtClean="0">
                <a:solidFill>
                  <a:srgbClr val="FF0000"/>
                </a:solidFill>
                <a:cs typeface="Arial" charset="0"/>
              </a:rPr>
              <a:t>‘A </a:t>
            </a:r>
            <a:r>
              <a:rPr lang="en-GB" sz="8800" b="1" dirty="0">
                <a:solidFill>
                  <a:srgbClr val="FF0000"/>
                </a:solidFill>
                <a:cs typeface="Arial" charset="0"/>
              </a:rPr>
              <a:t>Christmas </a:t>
            </a:r>
            <a:r>
              <a:rPr lang="en-GB" sz="8800" b="1" dirty="0" smtClean="0">
                <a:solidFill>
                  <a:srgbClr val="FF0000"/>
                </a:solidFill>
                <a:cs typeface="Arial" charset="0"/>
              </a:rPr>
              <a:t>Carol’</a:t>
            </a:r>
            <a:endParaRPr lang="en-GB" sz="8800" b="1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sz="8800" b="1" dirty="0">
                <a:solidFill>
                  <a:schemeClr val="accent4"/>
                </a:solidFill>
                <a:cs typeface="Arial" charset="0"/>
              </a:rPr>
              <a:t>      Includes one extract </a:t>
            </a:r>
            <a:r>
              <a:rPr lang="en-GB" sz="8800" b="1" dirty="0" smtClean="0">
                <a:solidFill>
                  <a:schemeClr val="accent4"/>
                </a:solidFill>
                <a:cs typeface="Arial" charset="0"/>
              </a:rPr>
              <a:t>to whole </a:t>
            </a:r>
            <a:r>
              <a:rPr lang="en-GB" sz="8800" b="1" dirty="0">
                <a:solidFill>
                  <a:schemeClr val="accent4"/>
                </a:solidFill>
                <a:cs typeface="Arial" charset="0"/>
              </a:rPr>
              <a:t>text </a:t>
            </a:r>
            <a:r>
              <a:rPr lang="en-GB" sz="8800" b="1" dirty="0" smtClean="0">
                <a:solidFill>
                  <a:schemeClr val="accent4"/>
                </a:solidFill>
                <a:cs typeface="Arial" charset="0"/>
              </a:rPr>
              <a:t>question.</a:t>
            </a:r>
            <a:endParaRPr lang="en-GB" sz="8800" b="1" dirty="0">
              <a:solidFill>
                <a:schemeClr val="accent4"/>
              </a:solidFill>
              <a:cs typeface="Arial" charset="0"/>
            </a:endParaRPr>
          </a:p>
          <a:p>
            <a:endParaRPr lang="en-GB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0016" y="1417638"/>
            <a:ext cx="5760640" cy="44596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800" b="1" dirty="0" smtClean="0"/>
              <a:t>Literature Paper 2</a:t>
            </a:r>
          </a:p>
          <a:p>
            <a:pPr marL="0" indent="0">
              <a:buNone/>
            </a:pPr>
            <a:endParaRPr lang="en-GB" sz="8800" dirty="0" smtClean="0"/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8800" dirty="0">
                <a:cs typeface="Arial" charset="0"/>
              </a:rPr>
              <a:t>2 hour 15 </a:t>
            </a:r>
            <a:r>
              <a:rPr lang="en-GB" sz="8800" dirty="0" smtClean="0">
                <a:cs typeface="Arial" charset="0"/>
              </a:rPr>
              <a:t>minutes.</a:t>
            </a:r>
            <a:endParaRPr lang="en-GB" sz="8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8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8800" dirty="0">
                <a:cs typeface="Arial" charset="0"/>
              </a:rPr>
              <a:t>60% of total Literature </a:t>
            </a:r>
            <a:r>
              <a:rPr lang="en-GB" sz="8800" dirty="0" smtClean="0">
                <a:cs typeface="Arial" charset="0"/>
              </a:rPr>
              <a:t>marks.</a:t>
            </a:r>
            <a:endParaRPr lang="en-GB" sz="8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8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8800" dirty="0">
                <a:cs typeface="Arial" charset="0"/>
              </a:rPr>
              <a:t>3 sections: </a:t>
            </a:r>
            <a:endParaRPr lang="en-GB" sz="8800" dirty="0" smtClean="0">
              <a:cs typeface="Arial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GB" sz="8800" b="1" dirty="0" smtClean="0">
                <a:solidFill>
                  <a:srgbClr val="FF0000"/>
                </a:solidFill>
                <a:cs typeface="Arial" charset="0"/>
              </a:rPr>
              <a:t>‘Animal Farm’</a:t>
            </a:r>
            <a:endParaRPr lang="en-GB" sz="8800" b="1" dirty="0">
              <a:solidFill>
                <a:srgbClr val="FF0000"/>
              </a:solidFill>
              <a:cs typeface="Arial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GB" sz="8800" b="1" dirty="0" smtClean="0">
                <a:solidFill>
                  <a:schemeClr val="accent4"/>
                </a:solidFill>
                <a:cs typeface="Arial" charset="0"/>
              </a:rPr>
              <a:t>Poetry </a:t>
            </a:r>
            <a:r>
              <a:rPr lang="en-GB" sz="8800" b="1" dirty="0">
                <a:solidFill>
                  <a:schemeClr val="accent4"/>
                </a:solidFill>
                <a:cs typeface="Arial" charset="0"/>
              </a:rPr>
              <a:t>Anthology </a:t>
            </a:r>
            <a:r>
              <a:rPr lang="en-GB" sz="8800" b="1" dirty="0" smtClean="0">
                <a:solidFill>
                  <a:schemeClr val="accent4"/>
                </a:solidFill>
                <a:cs typeface="Arial" charset="0"/>
              </a:rPr>
              <a:t>– </a:t>
            </a:r>
            <a:r>
              <a:rPr lang="en-GB" sz="8800" b="1" dirty="0" smtClean="0">
                <a:solidFill>
                  <a:srgbClr val="FF0000"/>
                </a:solidFill>
                <a:cs typeface="Arial" charset="0"/>
              </a:rPr>
              <a:t>Power and Conflict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GB" sz="8800" b="1" dirty="0">
                <a:solidFill>
                  <a:schemeClr val="accent4"/>
                </a:solidFill>
                <a:cs typeface="Arial" charset="0"/>
              </a:rPr>
              <a:t>U</a:t>
            </a:r>
            <a:r>
              <a:rPr lang="en-GB" sz="8800" b="1" dirty="0" smtClean="0">
                <a:solidFill>
                  <a:schemeClr val="accent4"/>
                </a:solidFill>
                <a:cs typeface="Arial" charset="0"/>
              </a:rPr>
              <a:t>nseen poetry texts.</a:t>
            </a:r>
            <a:endParaRPr lang="en-GB" sz="8800" b="1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8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8800" dirty="0">
                <a:cs typeface="Arial" charset="0"/>
              </a:rPr>
              <a:t>Assesses </a:t>
            </a:r>
            <a:r>
              <a:rPr lang="en-GB" sz="8800" dirty="0" smtClean="0">
                <a:cs typeface="Arial" charset="0"/>
              </a:rPr>
              <a:t>comparison.</a:t>
            </a:r>
            <a:endParaRPr lang="en-GB" sz="8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5100" dirty="0">
              <a:cs typeface="Arial" charset="0"/>
            </a:endParaRPr>
          </a:p>
          <a:p>
            <a:pPr marL="0" indent="0">
              <a:buNone/>
            </a:pPr>
            <a:endParaRPr lang="en-GB" dirty="0"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1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417638"/>
            <a:ext cx="5688632" cy="445963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Pupils will be set both weekly homework and longer project/research based tasks.</a:t>
            </a:r>
          </a:p>
          <a:p>
            <a:r>
              <a:rPr lang="en-GB" dirty="0" smtClean="0"/>
              <a:t>Homework will be on </a:t>
            </a:r>
            <a:r>
              <a:rPr lang="en-GB" i="1" dirty="0" smtClean="0"/>
              <a:t>Show My Homework </a:t>
            </a:r>
            <a:r>
              <a:rPr lang="en-GB" b="1" dirty="0" smtClean="0"/>
              <a:t>however…</a:t>
            </a:r>
          </a:p>
          <a:p>
            <a:r>
              <a:rPr lang="en-GB" dirty="0"/>
              <a:t>a</a:t>
            </a:r>
            <a:r>
              <a:rPr lang="en-GB" dirty="0" smtClean="0"/>
              <a:t>s they are closed book examinations, pupils will also be required to re read texts and learn quotations.  This is on-going and may not always be set as the homework for that week – </a:t>
            </a:r>
            <a:r>
              <a:rPr lang="en-GB" b="1" dirty="0" smtClean="0">
                <a:solidFill>
                  <a:srgbClr val="FF0000"/>
                </a:solidFill>
              </a:rPr>
              <a:t>it will be an expected extra</a:t>
            </a:r>
            <a:r>
              <a:rPr lang="en-GB" dirty="0" smtClean="0"/>
              <a:t>.  Pupils are encouraged to create a revision file – they can add their own independent research.</a:t>
            </a:r>
          </a:p>
          <a:p>
            <a:r>
              <a:rPr lang="en-GB" dirty="0"/>
              <a:t>‘Belong</a:t>
            </a:r>
            <a:r>
              <a:rPr lang="en-GB" dirty="0" smtClean="0"/>
              <a:t>’ </a:t>
            </a:r>
            <a:r>
              <a:rPr lang="en-GB" dirty="0"/>
              <a:t>is in place to support, stretch and challenge </a:t>
            </a:r>
            <a:r>
              <a:rPr lang="en-GB" dirty="0" smtClean="0"/>
              <a:t>pupils – Wednesday lunchtimes in room 14.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072" y="1284587"/>
            <a:ext cx="5270376" cy="47525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0070C0"/>
                </a:solidFill>
              </a:rPr>
              <a:t>Please, please buy the texts!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‘</a:t>
            </a:r>
            <a:r>
              <a:rPr lang="en-GB" b="1" dirty="0" smtClean="0"/>
              <a:t>Macbeth’</a:t>
            </a:r>
          </a:p>
          <a:p>
            <a:pPr marL="0" indent="0">
              <a:buNone/>
            </a:pPr>
            <a:r>
              <a:rPr lang="en-GB" b="1" dirty="0" smtClean="0"/>
              <a:t>Oxford </a:t>
            </a:r>
            <a:r>
              <a:rPr lang="en-GB" b="1" dirty="0"/>
              <a:t>School </a:t>
            </a:r>
            <a:r>
              <a:rPr lang="en-GB" b="1" dirty="0" smtClean="0"/>
              <a:t>Shakespeare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  <a:r>
              <a:rPr lang="en-GB" b="1" dirty="0"/>
              <a:t>ISBN 9780198324003</a:t>
            </a:r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r>
              <a:rPr lang="en-GB" b="1" i="1" dirty="0" smtClean="0"/>
              <a:t>‘</a:t>
            </a:r>
            <a:r>
              <a:rPr lang="en-GB" b="1" dirty="0"/>
              <a:t>A Christmas Carol </a:t>
            </a:r>
            <a:r>
              <a:rPr lang="en-GB" b="1" i="1" dirty="0" smtClean="0"/>
              <a:t>‘</a:t>
            </a: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 Puffin</a:t>
            </a:r>
          </a:p>
          <a:p>
            <a:pPr marL="0" indent="0">
              <a:buNone/>
            </a:pPr>
            <a:r>
              <a:rPr lang="en-GB" b="1" dirty="0" smtClean="0"/>
              <a:t>ISBN 9780141324524</a:t>
            </a:r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r>
              <a:rPr lang="en-GB" b="1" i="1" dirty="0" smtClean="0"/>
              <a:t>‘</a:t>
            </a:r>
            <a:r>
              <a:rPr lang="en-GB" b="1" dirty="0" smtClean="0"/>
              <a:t>Animal Farm</a:t>
            </a:r>
            <a:r>
              <a:rPr lang="en-GB" b="1" i="1" dirty="0" smtClean="0"/>
              <a:t>’</a:t>
            </a:r>
          </a:p>
          <a:p>
            <a:pPr marL="0" indent="0">
              <a:buNone/>
            </a:pPr>
            <a:r>
              <a:rPr lang="en-GB" b="1" dirty="0" smtClean="0"/>
              <a:t>Penguin</a:t>
            </a:r>
          </a:p>
          <a:p>
            <a:pPr marL="0" indent="0">
              <a:buNone/>
            </a:pPr>
            <a:r>
              <a:rPr lang="en-GB" b="1" dirty="0" smtClean="0"/>
              <a:t>ISBN </a:t>
            </a:r>
            <a:r>
              <a:rPr lang="en-GB" b="1" dirty="0"/>
              <a:t>9780141036137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980729"/>
            <a:ext cx="8784976" cy="3960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hould you have any queries, please contact either:</a:t>
            </a:r>
            <a:endParaRPr lang="en-GB" dirty="0"/>
          </a:p>
          <a:p>
            <a:r>
              <a:rPr lang="en-GB" dirty="0" smtClean="0"/>
              <a:t>Michelle </a:t>
            </a:r>
            <a:r>
              <a:rPr lang="en-GB" dirty="0" err="1" smtClean="0"/>
              <a:t>Aspden</a:t>
            </a:r>
            <a:r>
              <a:rPr lang="en-GB" dirty="0" smtClean="0"/>
              <a:t> - Faculty Leader</a:t>
            </a:r>
          </a:p>
          <a:p>
            <a:r>
              <a:rPr lang="en-GB" dirty="0" smtClean="0"/>
              <a:t>Christina Fry – Assistant Faculty Leader</a:t>
            </a:r>
          </a:p>
          <a:p>
            <a:r>
              <a:rPr lang="en-GB" dirty="0" smtClean="0"/>
              <a:t>Kathryn Gardner – Assistant Faculty Leader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2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449" y="2636912"/>
            <a:ext cx="8616279" cy="1303094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Mathematics</a:t>
            </a:r>
            <a:br>
              <a:rPr lang="en-GB" sz="6000" dirty="0" smtClean="0"/>
            </a:br>
            <a:r>
              <a:rPr lang="en-GB" sz="2200" b="0" dirty="0" smtClean="0"/>
              <a:t>James Myers</a:t>
            </a:r>
            <a:br>
              <a:rPr lang="en-GB" sz="2200" b="0" dirty="0" smtClean="0"/>
            </a:br>
            <a:r>
              <a:rPr lang="en-GB" sz="2200" b="0" dirty="0" smtClean="0"/>
              <a:t>Assistant Head of Faculty</a:t>
            </a:r>
            <a:endParaRPr lang="en-GB" sz="2200" b="0" dirty="0"/>
          </a:p>
        </p:txBody>
      </p:sp>
      <p:pic>
        <p:nvPicPr>
          <p:cNvPr id="1026" name="Picture 2" descr="Image result for 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0481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-4823"/>
            <a:ext cx="10972800" cy="1143000"/>
          </a:xfrm>
        </p:spPr>
        <p:txBody>
          <a:bodyPr/>
          <a:lstStyle/>
          <a:p>
            <a:r>
              <a:rPr lang="en-GB" dirty="0" smtClean="0"/>
              <a:t>Mathematics in Year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138177"/>
            <a:ext cx="11881320" cy="4464496"/>
          </a:xfrm>
        </p:spPr>
        <p:txBody>
          <a:bodyPr>
            <a:noAutofit/>
          </a:bodyPr>
          <a:lstStyle/>
          <a:p>
            <a:r>
              <a:rPr lang="en-GB" sz="2800" dirty="0" smtClean="0"/>
              <a:t>Algebra, number, ratio, geometry and statistics building on the work in year 7.</a:t>
            </a:r>
          </a:p>
          <a:p>
            <a:r>
              <a:rPr lang="en-GB" sz="2800" dirty="0" smtClean="0"/>
              <a:t>Learn the skills to enable problem solving.</a:t>
            </a:r>
          </a:p>
          <a:p>
            <a:r>
              <a:rPr lang="en-GB" sz="2800" dirty="0" smtClean="0"/>
              <a:t>Each fortnight, one lesson will be used for students to spend time preparing a revision sheet before completing a knowledge check.  </a:t>
            </a:r>
          </a:p>
          <a:p>
            <a:r>
              <a:rPr lang="en-GB" sz="2800" dirty="0" smtClean="0"/>
              <a:t>Differentiated target classwork and homework will be given to students from these results.</a:t>
            </a:r>
          </a:p>
          <a:p>
            <a:r>
              <a:rPr lang="en-GB" sz="2800" dirty="0" smtClean="0"/>
              <a:t>If a student still appears to have gaps in knowledge they will be asked to attend intervention at lunch or after school to catch them up immediately.</a:t>
            </a:r>
          </a:p>
          <a:p>
            <a:r>
              <a:rPr lang="en-GB" sz="2800" dirty="0" smtClean="0"/>
              <a:t>The revision sheets will be returned to students each year before the relevant topic for revision.</a:t>
            </a:r>
          </a:p>
        </p:txBody>
      </p:sp>
    </p:spTree>
    <p:extLst>
      <p:ext uri="{BB962C8B-B14F-4D97-AF65-F5344CB8AC3E}">
        <p14:creationId xmlns:p14="http://schemas.microsoft.com/office/powerpoint/2010/main" val="17381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206" y="560439"/>
            <a:ext cx="116024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2018 results highlights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Maths improved by 6% to 68% and was very close to national average of 70%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Science results showed massive improvement and 65% left with 2 sciences which is above national average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17 grade 9s in Biology, Chemistry, Physics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RS improved by 13% and so 54% of students left with an RS GCSE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Art, Computing, Photography, Textiles, Biology, Physics, Chemistry, PE results on or above national average at grade 4+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100% pass rate in Dance, Performing Arts and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Ebacc</a:t>
            </a:r>
            <a:r>
              <a:rPr lang="en-GB" dirty="0" smtClean="0"/>
              <a:t> (Maths, English, Science, MFL, Humanity) up from 9% to 20% at grade 4+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Girls’ pass rate nationally was 71%. We were 70%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2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parents/carers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340967"/>
          </a:xfrm>
        </p:spPr>
        <p:txBody>
          <a:bodyPr>
            <a:normAutofit/>
          </a:bodyPr>
          <a:lstStyle/>
          <a:p>
            <a:r>
              <a:rPr lang="en-GB" dirty="0" smtClean="0"/>
              <a:t>Be positive</a:t>
            </a:r>
          </a:p>
          <a:p>
            <a:r>
              <a:rPr lang="en-GB" dirty="0" smtClean="0"/>
              <a:t>Encourage your child to be positive</a:t>
            </a:r>
          </a:p>
          <a:p>
            <a:r>
              <a:rPr lang="en-GB" dirty="0" smtClean="0"/>
              <a:t>Encourage your child to be resilient</a:t>
            </a:r>
          </a:p>
          <a:p>
            <a:r>
              <a:rPr lang="en-GB" dirty="0" smtClean="0"/>
              <a:t>Encourage your child to ask for help </a:t>
            </a:r>
          </a:p>
          <a:p>
            <a:r>
              <a:rPr lang="en-GB" dirty="0" smtClean="0"/>
              <a:t>Ensure your child has the correct equipment for lessons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066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16632"/>
            <a:ext cx="4834880" cy="1143000"/>
          </a:xfrm>
        </p:spPr>
        <p:txBody>
          <a:bodyPr/>
          <a:lstStyle/>
          <a:p>
            <a:r>
              <a:rPr lang="en-GB" u="sng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600201"/>
            <a:ext cx="8928992" cy="2476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On your desks should be:</a:t>
            </a:r>
          </a:p>
          <a:p>
            <a:pPr marL="0" indent="0">
              <a:buNone/>
            </a:pPr>
            <a:r>
              <a:rPr lang="en-GB" sz="3000" dirty="0"/>
              <a:t>Your pens: </a:t>
            </a:r>
            <a:r>
              <a:rPr lang="en-GB" sz="3000" dirty="0">
                <a:solidFill>
                  <a:srgbClr val="0070C0"/>
                </a:solidFill>
              </a:rPr>
              <a:t>Blue</a:t>
            </a:r>
            <a:r>
              <a:rPr lang="en-GB" sz="3000" dirty="0"/>
              <a:t>/Black, </a:t>
            </a:r>
            <a:r>
              <a:rPr lang="en-GB" sz="3000" dirty="0">
                <a:solidFill>
                  <a:srgbClr val="FF0000"/>
                </a:solidFill>
              </a:rPr>
              <a:t>Red</a:t>
            </a:r>
            <a:r>
              <a:rPr lang="en-GB" sz="3000" dirty="0"/>
              <a:t> and </a:t>
            </a:r>
            <a:r>
              <a:rPr lang="en-GB" sz="3000" dirty="0">
                <a:solidFill>
                  <a:srgbClr val="7030A0"/>
                </a:solidFill>
              </a:rPr>
              <a:t>Purple.</a:t>
            </a:r>
          </a:p>
          <a:p>
            <a:pPr marL="0" indent="0">
              <a:buNone/>
            </a:pPr>
            <a:r>
              <a:rPr lang="en-GB" sz="3000" dirty="0"/>
              <a:t>Maths Book (backed).          Planner.             Calculator.</a:t>
            </a:r>
          </a:p>
          <a:p>
            <a:pPr marL="0" indent="0">
              <a:buNone/>
            </a:pPr>
            <a:r>
              <a:rPr lang="en-GB" sz="3000" dirty="0"/>
              <a:t>Geometry Equipment: Ruler, Compass and Protractor.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01106" y="322229"/>
            <a:ext cx="3672408" cy="1300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/>
              <a:t>Your Maths book should be backed.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31504" y="4221088"/>
            <a:ext cx="8928992" cy="212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/>
              <a:t>At the start of each lesson:</a:t>
            </a:r>
          </a:p>
          <a:p>
            <a:pPr marL="0" indent="0">
              <a:buNone/>
            </a:pPr>
            <a:r>
              <a:rPr lang="en-GB" sz="3000" dirty="0"/>
              <a:t>Rule off from the previous lesson.</a:t>
            </a:r>
          </a:p>
          <a:p>
            <a:pPr marL="0" indent="0">
              <a:buNone/>
            </a:pPr>
            <a:r>
              <a:rPr lang="en-GB" sz="3000" dirty="0"/>
              <a:t>Always write ‘cwk’ and the date and underline both.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514" y="1276261"/>
            <a:ext cx="1270958" cy="1336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47743">
            <a:off x="8418715" y="4035374"/>
            <a:ext cx="2205154" cy="731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0685">
            <a:off x="6832255" y="3848606"/>
            <a:ext cx="1653292" cy="13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361" y="-2434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3600" dirty="0"/>
              <a:t>What is Mathswatch?</a:t>
            </a: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313" t="8000" r="10625" b="9051"/>
          <a:stretch/>
        </p:blipFill>
        <p:spPr>
          <a:xfrm>
            <a:off x="1199456" y="620688"/>
            <a:ext cx="878497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44" y="-171400"/>
            <a:ext cx="9144000" cy="996893"/>
          </a:xfrm>
        </p:spPr>
        <p:txBody>
          <a:bodyPr/>
          <a:lstStyle/>
          <a:p>
            <a:r>
              <a:rPr lang="en-GB" u="sng" dirty="0" err="1" smtClean="0"/>
              <a:t>Mathswatch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77" y="764638"/>
            <a:ext cx="9144000" cy="46435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For all students, you need to log on to </a:t>
            </a:r>
            <a:r>
              <a:rPr lang="en-GB" b="1" dirty="0"/>
              <a:t>vle.mathswatch.com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464840" y="1279499"/>
            <a:ext cx="9144000" cy="1312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00B0F0"/>
                </a:solidFill>
              </a:rPr>
              <a:t>        Login details for Isaac Newton would be:</a:t>
            </a:r>
          </a:p>
          <a:p>
            <a:r>
              <a:rPr lang="en-GB" sz="2800" dirty="0" smtClean="0">
                <a:solidFill>
                  <a:srgbClr val="00B0F0"/>
                </a:solidFill>
              </a:rPr>
              <a:t>User </a:t>
            </a:r>
            <a:r>
              <a:rPr lang="en-GB" sz="2800" dirty="0">
                <a:solidFill>
                  <a:srgbClr val="00B0F0"/>
                </a:solidFill>
              </a:rPr>
              <a:t>name: </a:t>
            </a:r>
            <a:r>
              <a:rPr lang="en-GB" sz="2800" b="1" dirty="0" err="1" smtClean="0"/>
              <a:t>inewton@carrhill</a:t>
            </a:r>
            <a:endParaRPr lang="en-GB" sz="2800" b="1" dirty="0" smtClean="0"/>
          </a:p>
          <a:p>
            <a:pPr algn="l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31704" y="1761531"/>
            <a:ext cx="9144000" cy="46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7030A0"/>
                </a:solidFill>
              </a:rPr>
              <a:t>The password is </a:t>
            </a:r>
            <a:r>
              <a:rPr lang="en-GB" sz="2800" b="1" dirty="0" smtClean="0">
                <a:solidFill>
                  <a:srgbClr val="7030A0"/>
                </a:solidFill>
              </a:rPr>
              <a:t>numbers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297" t="6920" r="10293" b="6272"/>
          <a:stretch/>
        </p:blipFill>
        <p:spPr>
          <a:xfrm>
            <a:off x="903642" y="2326521"/>
            <a:ext cx="5497159" cy="372214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058826" y="2233189"/>
            <a:ext cx="4137211" cy="46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31D81"/>
                </a:solidFill>
              </a:rPr>
              <a:t>To watch a video:</a:t>
            </a:r>
            <a:endParaRPr lang="en-GB" sz="2800" b="1" dirty="0">
              <a:solidFill>
                <a:srgbClr val="B31D8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601148" y="2536354"/>
            <a:ext cx="4137211" cy="46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B31D81"/>
                </a:solidFill>
              </a:rPr>
              <a:t>Click video</a:t>
            </a:r>
            <a:endParaRPr lang="en-GB" b="1" dirty="0">
              <a:solidFill>
                <a:srgbClr val="B31D8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582759" y="2679710"/>
            <a:ext cx="2345166" cy="125115"/>
          </a:xfrm>
          <a:prstGeom prst="leftArrow">
            <a:avLst/>
          </a:prstGeom>
          <a:solidFill>
            <a:srgbClr val="B31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84608" y="2939852"/>
            <a:ext cx="4137211" cy="46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B31D81"/>
                </a:solidFill>
              </a:rPr>
              <a:t>Select GCSE</a:t>
            </a:r>
            <a:endParaRPr lang="en-GB" b="1" dirty="0">
              <a:solidFill>
                <a:srgbClr val="B31D8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133654" y="3082415"/>
            <a:ext cx="622148" cy="111957"/>
          </a:xfrm>
          <a:prstGeom prst="leftArrow">
            <a:avLst/>
          </a:prstGeom>
          <a:solidFill>
            <a:srgbClr val="B31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755802" y="3643687"/>
            <a:ext cx="4137211" cy="46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B31D81"/>
                </a:solidFill>
              </a:rPr>
              <a:t>Search for the clip number</a:t>
            </a:r>
            <a:endParaRPr lang="en-GB" b="1" dirty="0">
              <a:solidFill>
                <a:srgbClr val="B31D8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015319" y="3806059"/>
            <a:ext cx="1018389" cy="115288"/>
          </a:xfrm>
          <a:prstGeom prst="leftArrow">
            <a:avLst/>
          </a:prstGeom>
          <a:solidFill>
            <a:srgbClr val="B31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033708" y="4321426"/>
            <a:ext cx="4137211" cy="464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B31D81"/>
                </a:solidFill>
              </a:rPr>
              <a:t>Select the one you want to watch</a:t>
            </a:r>
            <a:endParaRPr lang="en-GB" b="1" dirty="0">
              <a:solidFill>
                <a:srgbClr val="B31D8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6191475" y="4413768"/>
            <a:ext cx="842233" cy="190069"/>
          </a:xfrm>
          <a:prstGeom prst="leftArrow">
            <a:avLst/>
          </a:prstGeom>
          <a:solidFill>
            <a:srgbClr val="B31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05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support is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Their classroom teacher (at the appropriate time).</a:t>
            </a:r>
          </a:p>
          <a:p>
            <a:r>
              <a:rPr lang="en-GB" dirty="0"/>
              <a:t>Tuesday and Thursday lunchtime room 4.</a:t>
            </a:r>
          </a:p>
          <a:p>
            <a:r>
              <a:rPr lang="en-GB" dirty="0"/>
              <a:t>The Maths office.</a:t>
            </a:r>
          </a:p>
          <a:p>
            <a:r>
              <a:rPr lang="en-GB" dirty="0"/>
              <a:t>Their mentor.</a:t>
            </a:r>
          </a:p>
          <a:p>
            <a:r>
              <a:rPr lang="en-GB" dirty="0"/>
              <a:t>Web based resources.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4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Guides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582400" cy="3340968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Revision Guides - £3.00</a:t>
            </a:r>
          </a:p>
          <a:p>
            <a:r>
              <a:rPr lang="en-GB" sz="2600" dirty="0"/>
              <a:t>Workbook and Answers - £4.00</a:t>
            </a:r>
          </a:p>
          <a:p>
            <a:r>
              <a:rPr lang="en-GB" sz="2600" dirty="0"/>
              <a:t>Exam Practice Workbook - £3.00</a:t>
            </a:r>
          </a:p>
          <a:p>
            <a:r>
              <a:rPr lang="en-GB" sz="2600" dirty="0"/>
              <a:t>Targeted Grade 9 Exam Practice Workbook - £3.00</a:t>
            </a:r>
          </a:p>
          <a:p>
            <a:r>
              <a:rPr lang="en-GB" sz="2600" dirty="0"/>
              <a:t>Maths Buster and Mock Exam Papers - £8.00</a:t>
            </a:r>
          </a:p>
          <a:p>
            <a:r>
              <a:rPr lang="en-GB" sz="2600" dirty="0"/>
              <a:t>Maths Tutor and Exam Practice Book - £6.50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All available to buy from the Maths office.</a:t>
            </a:r>
          </a:p>
          <a:p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6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Extra-Curricular Activities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983432" y="2348880"/>
            <a:ext cx="9468222" cy="1595271"/>
            <a:chOff x="609600" y="3717032"/>
            <a:chExt cx="9468222" cy="15952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1" b="4640"/>
            <a:stretch/>
          </p:blipFill>
          <p:spPr>
            <a:xfrm>
              <a:off x="7392144" y="3717032"/>
              <a:ext cx="2685678" cy="159527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9600" y="3717032"/>
              <a:ext cx="68395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dirty="0"/>
                <a:t>Maths Club (Wednesday Lunch Time)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2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41" y="2636912"/>
            <a:ext cx="7824192" cy="1303094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Science</a:t>
            </a:r>
            <a:br>
              <a:rPr lang="en-GB" sz="6000" dirty="0" smtClean="0"/>
            </a:br>
            <a:r>
              <a:rPr lang="en-GB" sz="2200" b="0" dirty="0" smtClean="0"/>
              <a:t>Cathy North</a:t>
            </a:r>
            <a:br>
              <a:rPr lang="en-GB" sz="2200" b="0" dirty="0" smtClean="0"/>
            </a:br>
            <a:r>
              <a:rPr lang="en-GB" sz="2200" b="0" dirty="0" smtClean="0"/>
              <a:t>Head of Science</a:t>
            </a:r>
            <a:endParaRPr lang="en-GB" sz="2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416" y="1396574"/>
            <a:ext cx="4048125" cy="41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Triple Biology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756"/>
          <a:stretch/>
        </p:blipFill>
        <p:spPr>
          <a:xfrm>
            <a:off x="407368" y="1268760"/>
            <a:ext cx="115932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620" y="87797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Triple Chemistry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835"/>
          <a:stretch/>
        </p:blipFill>
        <p:spPr>
          <a:xfrm>
            <a:off x="575891" y="1052737"/>
            <a:ext cx="6336704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28"/>
          <a:stretch/>
        </p:blipFill>
        <p:spPr>
          <a:xfrm>
            <a:off x="5375920" y="2616609"/>
            <a:ext cx="6624736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206" y="722671"/>
            <a:ext cx="10441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2018 areas to work on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are still not where we need to be in English – so our basics figure won’t change much on 2017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History took a dip in 2018 after good results in 2017 as did </a:t>
            </a:r>
            <a:r>
              <a:rPr lang="en-GB" smtClean="0"/>
              <a:t>Business Studies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Boys need to do better overall but especially in English - so our P8 figure is not likely to change much on 2017!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6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744" y="54327"/>
            <a:ext cx="5558408" cy="1143000"/>
          </a:xfrm>
        </p:spPr>
        <p:txBody>
          <a:bodyPr/>
          <a:lstStyle/>
          <a:p>
            <a:r>
              <a:rPr lang="en-GB" dirty="0" smtClean="0"/>
              <a:t>Triple Physics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535"/>
          <a:stretch/>
        </p:blipFill>
        <p:spPr>
          <a:xfrm>
            <a:off x="187650" y="1056053"/>
            <a:ext cx="6196382" cy="3165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93"/>
          <a:stretch/>
        </p:blipFill>
        <p:spPr>
          <a:xfrm>
            <a:off x="5303912" y="2291911"/>
            <a:ext cx="6420931" cy="36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Trilogy Science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875" t="-11463" r="875" b="11463"/>
          <a:stretch/>
        </p:blipFill>
        <p:spPr>
          <a:xfrm>
            <a:off x="479376" y="908720"/>
            <a:ext cx="5544616" cy="3883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434" y="1542051"/>
            <a:ext cx="5688632" cy="32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611"/>
          <a:stretch/>
        </p:blipFill>
        <p:spPr>
          <a:xfrm>
            <a:off x="263352" y="246437"/>
            <a:ext cx="6912619" cy="3182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5159897" y="2724780"/>
            <a:ext cx="6624736" cy="33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00" b="13433"/>
          <a:stretch/>
        </p:blipFill>
        <p:spPr>
          <a:xfrm>
            <a:off x="191344" y="268121"/>
            <a:ext cx="5616624" cy="3088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9" y="2564904"/>
            <a:ext cx="6624736" cy="34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17897"/>
            <a:ext cx="7562850" cy="49149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31" t="4755" r="431" b="1408"/>
          <a:stretch/>
        </p:blipFill>
        <p:spPr>
          <a:xfrm>
            <a:off x="8023398" y="1124744"/>
            <a:ext cx="3905250" cy="1421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37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06" y="964402"/>
            <a:ext cx="10128447" cy="23864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51" y="3415414"/>
            <a:ext cx="3974232" cy="2625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3533371"/>
            <a:ext cx="4124558" cy="2389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50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32656"/>
            <a:ext cx="8640960" cy="5469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72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guides - Trilogy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r>
              <a:rPr lang="en-GB" dirty="0"/>
              <a:t>Grades 9-1 GCSE Combined Science: </a:t>
            </a:r>
            <a:r>
              <a:rPr lang="en-GB" b="1" u="sng" dirty="0"/>
              <a:t>AQA Trilogy </a:t>
            </a:r>
            <a:r>
              <a:rPr lang="en-GB" dirty="0"/>
              <a:t>Revision Guide with Online Edition </a:t>
            </a:r>
            <a:r>
              <a:rPr lang="en-GB" b="1" u="sng" dirty="0"/>
              <a:t>Foundation </a:t>
            </a:r>
            <a:r>
              <a:rPr lang="en-GB" dirty="0"/>
              <a:t>(SAHR45) </a:t>
            </a: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                                                                ISBN</a:t>
            </a:r>
            <a:r>
              <a:rPr lang="en-GB" i="1" dirty="0"/>
              <a:t>: 9781782945604 </a:t>
            </a:r>
            <a:r>
              <a:rPr lang="en-GB" b="1" dirty="0"/>
              <a:t>£</a:t>
            </a:r>
            <a:r>
              <a:rPr lang="en-GB" b="1" dirty="0" smtClean="0"/>
              <a:t>5.50</a:t>
            </a:r>
          </a:p>
          <a:p>
            <a:r>
              <a:rPr lang="en-GB" dirty="0" smtClean="0"/>
              <a:t>New </a:t>
            </a:r>
            <a:r>
              <a:rPr lang="en-GB" dirty="0"/>
              <a:t>Grades 9-1 GCSE Combined Science: </a:t>
            </a:r>
            <a:r>
              <a:rPr lang="en-GB" b="1" u="sng" dirty="0"/>
              <a:t>AQA Trilogy </a:t>
            </a:r>
            <a:r>
              <a:rPr lang="en-GB" dirty="0"/>
              <a:t>Revision Guide with Online Edition </a:t>
            </a:r>
            <a:r>
              <a:rPr lang="en-GB" b="1" u="sng" dirty="0"/>
              <a:t>Higher</a:t>
            </a:r>
            <a:r>
              <a:rPr lang="en-GB" dirty="0"/>
              <a:t> (SAHR45) </a:t>
            </a: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                                                                ISBN</a:t>
            </a:r>
            <a:r>
              <a:rPr lang="en-GB" i="1" dirty="0"/>
              <a:t>: 9781782945598 </a:t>
            </a:r>
            <a:r>
              <a:rPr lang="en-GB" b="1" dirty="0"/>
              <a:t>£</a:t>
            </a:r>
            <a:r>
              <a:rPr lang="en-GB" b="1" dirty="0" smtClean="0"/>
              <a:t>5.50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9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guides - Triple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9170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Revision Guides: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New Grades 9-1 GCSE Combined Science: AQA Trilogy Revision Guide with Online Edition Higher (SAHR45) </a:t>
            </a:r>
            <a:r>
              <a:rPr lang="en-GB" dirty="0" smtClean="0"/>
              <a:t>               </a:t>
            </a:r>
            <a:r>
              <a:rPr lang="en-GB" i="1" dirty="0" smtClean="0"/>
              <a:t>ISBN</a:t>
            </a:r>
            <a:r>
              <a:rPr lang="en-GB" i="1" dirty="0"/>
              <a:t>: 9781782945598 </a:t>
            </a:r>
            <a:r>
              <a:rPr lang="en-GB" b="1" i="1" dirty="0"/>
              <a:t>£5.50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b="1" dirty="0"/>
              <a:t>Complete Revision and Practice:</a:t>
            </a:r>
            <a:endParaRPr lang="en-GB" dirty="0"/>
          </a:p>
          <a:p>
            <a:r>
              <a:rPr lang="en-GB" dirty="0" smtClean="0"/>
              <a:t>New </a:t>
            </a:r>
            <a:r>
              <a:rPr lang="en-GB" dirty="0"/>
              <a:t>Grades 9-1 GCSE Biology: AQA Complete Revision &amp; Practice with Online Edition (BAS45) </a:t>
            </a:r>
            <a:r>
              <a:rPr lang="en-GB" dirty="0" smtClean="0"/>
              <a:t>                                           </a:t>
            </a:r>
            <a:r>
              <a:rPr lang="en-GB" i="1" dirty="0" smtClean="0"/>
              <a:t>ISBN:9781782945833</a:t>
            </a:r>
            <a:r>
              <a:rPr lang="en-GB" dirty="0" smtClean="0"/>
              <a:t> </a:t>
            </a:r>
            <a:r>
              <a:rPr lang="en-GB" b="1" dirty="0"/>
              <a:t>£5.50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New Grades 9-1 GCSE Chemistry: AQA Complete Revision &amp; Practice with Online Edition (CAS45</a:t>
            </a:r>
            <a:r>
              <a:rPr lang="en-GB" dirty="0" smtClean="0"/>
              <a:t>)                                           </a:t>
            </a:r>
            <a:r>
              <a:rPr lang="en-GB" i="1" dirty="0"/>
              <a:t>ISBN</a:t>
            </a:r>
            <a:r>
              <a:rPr lang="en-GB" dirty="0"/>
              <a:t>:9781782945840 </a:t>
            </a:r>
            <a:r>
              <a:rPr lang="en-GB" b="1" dirty="0"/>
              <a:t>£5.50</a:t>
            </a:r>
            <a:endParaRPr lang="en-GB" dirty="0"/>
          </a:p>
          <a:p>
            <a:r>
              <a:rPr lang="en-GB" dirty="0" smtClean="0"/>
              <a:t>New </a:t>
            </a:r>
            <a:r>
              <a:rPr lang="en-GB" dirty="0"/>
              <a:t>Grades 9-1 GCSE Physics: AQA Complete Revision &amp; Practice with Online Edition (PAS45</a:t>
            </a:r>
            <a:r>
              <a:rPr lang="en-GB" dirty="0" smtClean="0"/>
              <a:t>)                                           </a:t>
            </a:r>
            <a:r>
              <a:rPr lang="en-GB" i="1" dirty="0"/>
              <a:t>ISBN:9781782945857</a:t>
            </a:r>
            <a:r>
              <a:rPr lang="en-GB" dirty="0"/>
              <a:t> </a:t>
            </a:r>
            <a:r>
              <a:rPr lang="en-GB" b="1" dirty="0"/>
              <a:t>£5.50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2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92696"/>
            <a:ext cx="109728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Looking after your health and wellbeing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91703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Work hard, but do the things you love too.</a:t>
            </a:r>
          </a:p>
          <a:p>
            <a:r>
              <a:rPr lang="en-GB" dirty="0" smtClean="0"/>
              <a:t>Get involved with activities in and out of school</a:t>
            </a:r>
          </a:p>
          <a:p>
            <a:r>
              <a:rPr lang="en-GB" dirty="0" smtClean="0"/>
              <a:t>Get some exercise</a:t>
            </a:r>
          </a:p>
          <a:p>
            <a:r>
              <a:rPr lang="en-GB" dirty="0" smtClean="0"/>
              <a:t>Eat healthily</a:t>
            </a:r>
          </a:p>
          <a:p>
            <a:r>
              <a:rPr lang="en-GB" dirty="0" smtClean="0"/>
              <a:t>Talk to someone if you need help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06104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 kind to each other</a:t>
            </a:r>
          </a:p>
          <a:p>
            <a:r>
              <a:rPr lang="en-GB" dirty="0" smtClean="0"/>
              <a:t>Parents – please monitor social media accounts to help us prevent cyber bullying</a:t>
            </a:r>
          </a:p>
          <a:p>
            <a:r>
              <a:rPr lang="en-GB" dirty="0" smtClean="0"/>
              <a:t>Parents – please contact your son/daughter’s mentor if you have any concerns at all. They are your first port of call for all school issues.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448" y="545690"/>
            <a:ext cx="543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gender gap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27448" y="2132856"/>
          <a:ext cx="8735984" cy="1412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746"/>
                <a:gridCol w="1880232"/>
                <a:gridCol w="2099400"/>
                <a:gridCol w="2155398"/>
                <a:gridCol w="1651208"/>
              </a:tblGrid>
              <a:tr h="6712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Carr</a:t>
                      </a:r>
                      <a:r>
                        <a:rPr lang="en-GB" dirty="0" smtClean="0"/>
                        <a:t> Hill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Maths  </a:t>
                      </a:r>
                    </a:p>
                    <a:p>
                      <a:r>
                        <a:rPr lang="en-GB" dirty="0" smtClean="0"/>
                        <a:t>(NA 71%)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Carr</a:t>
                      </a:r>
                      <a:r>
                        <a:rPr lang="en-GB" dirty="0" smtClean="0"/>
                        <a:t> Hill Language </a:t>
                      </a:r>
                    </a:p>
                    <a:p>
                      <a:r>
                        <a:rPr lang="en-GB" dirty="0" smtClean="0"/>
                        <a:t>(NA 70%)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Carr</a:t>
                      </a:r>
                      <a:r>
                        <a:rPr lang="en-GB" dirty="0" smtClean="0"/>
                        <a:t> Hill Literature </a:t>
                      </a:r>
                    </a:p>
                    <a:p>
                      <a:r>
                        <a:rPr lang="en-GB" dirty="0" smtClean="0"/>
                        <a:t>(NA 73%)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English best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66%   (69%)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47%   (50%)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48%  (50%)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55%   (58%)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female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66% 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71%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7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3" y="1420949"/>
            <a:ext cx="6650298" cy="1803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33" y="3598006"/>
            <a:ext cx="8274798" cy="1549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34" y="442452"/>
            <a:ext cx="624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11 results – vocational 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4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06" y="368710"/>
            <a:ext cx="695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11 results – reformed GCSE courses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79378" y="1052742"/>
          <a:ext cx="9087287" cy="4536497"/>
        </p:xfrm>
        <a:graphic>
          <a:graphicData uri="http://schemas.openxmlformats.org/drawingml/2006/table">
            <a:tbl>
              <a:tblPr/>
              <a:tblGrid>
                <a:gridCol w="1507515"/>
                <a:gridCol w="736496"/>
                <a:gridCol w="736496"/>
                <a:gridCol w="736496"/>
                <a:gridCol w="736496"/>
                <a:gridCol w="736496"/>
                <a:gridCol w="736496"/>
                <a:gridCol w="736496"/>
                <a:gridCol w="736496"/>
                <a:gridCol w="736496"/>
                <a:gridCol w="951308"/>
              </a:tblGrid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9 %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9 - 8 %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9 - 7 %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9 - 6 %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9 - 5 %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9 - 4 %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9 - 3 %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9 - 2 %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9 - 1 %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Total Grades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6"/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45.8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79.2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95.8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79.6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96.6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93.5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98.4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98.4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50.8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79.6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93.5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96.8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96.8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Computing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63.6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86.4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90.9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95.5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English Language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55.4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82.8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94.1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English Literature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57.9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97.8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Food &amp; Nutrition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69.2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French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56.1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73.7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87.7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98.2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55.1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72.9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91.6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46.8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68.3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80.6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89.8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96.2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66.7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PE Full Course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46.4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71.4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85.7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89.3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92.9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96.4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Photography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54.5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90.9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57.6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83.1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94.9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98.3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98.3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98.3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RS Full Course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73.3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91.7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Spanish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47.8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56.5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78.3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95.7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46.9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63.1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79.8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91.2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1256</a:t>
                      </a:r>
                    </a:p>
                  </a:txBody>
                  <a:tcPr marL="8794" marR="8794" marT="8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6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84" y="1506098"/>
            <a:ext cx="7462548" cy="2311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184" y="575187"/>
            <a:ext cx="568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11 Results – unreformed 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6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632" y="489397"/>
            <a:ext cx="1031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 performers top 10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22632" y="1309601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291"/>
                <a:gridCol w="1460090"/>
                <a:gridCol w="1401097"/>
                <a:gridCol w="1469922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Grade 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Grade 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Grade 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JW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JM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(f)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JT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1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2439</Words>
  <Application>Microsoft Office PowerPoint</Application>
  <PresentationFormat>Widescreen</PresentationFormat>
  <Paragraphs>521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Century Gothic</vt:lpstr>
      <vt:lpstr>Copa Sharp BTN</vt:lpstr>
      <vt:lpstr>Office Theme</vt:lpstr>
      <vt:lpstr>Welcome to Year 10 Information Evening</vt:lpstr>
      <vt:lpstr>Results Andrew Waller Headteacher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GCSEs have begun</vt:lpstr>
      <vt:lpstr>PowerPoint Presentation</vt:lpstr>
      <vt:lpstr>PowerPoint Presentation</vt:lpstr>
      <vt:lpstr>PowerPoint Presentation</vt:lpstr>
      <vt:lpstr>How much work?</vt:lpstr>
      <vt:lpstr>PowerPoint Presentation</vt:lpstr>
      <vt:lpstr>PowerPoint Presentation</vt:lpstr>
      <vt:lpstr>We want to all students to have access to a happy and safe learning environment where they can thrive and achieve great success in the future. </vt:lpstr>
      <vt:lpstr>GCSEPod  – A fantastic new resource</vt:lpstr>
      <vt:lpstr>PowerPoint Presentation</vt:lpstr>
      <vt:lpstr> English  Christina Fry Assistant Faculty Leader </vt:lpstr>
      <vt:lpstr>English</vt:lpstr>
      <vt:lpstr>English Language</vt:lpstr>
      <vt:lpstr>GCSE English Language</vt:lpstr>
      <vt:lpstr>GCSE English Literature</vt:lpstr>
      <vt:lpstr>Homework and Support</vt:lpstr>
      <vt:lpstr>PowerPoint Presentation</vt:lpstr>
      <vt:lpstr>Mathematics James Myers Assistant Head of Faculty</vt:lpstr>
      <vt:lpstr>Mathematics in Year 8</vt:lpstr>
      <vt:lpstr>How can parents/carers help?</vt:lpstr>
      <vt:lpstr>Reminders</vt:lpstr>
      <vt:lpstr>PowerPoint Presentation</vt:lpstr>
      <vt:lpstr>Mathswatch</vt:lpstr>
      <vt:lpstr>What support is available?</vt:lpstr>
      <vt:lpstr>Revision Guides</vt:lpstr>
      <vt:lpstr>Extra-Curricular Activities</vt:lpstr>
      <vt:lpstr>Science Cathy North Head of Science</vt:lpstr>
      <vt:lpstr>Triple Biology </vt:lpstr>
      <vt:lpstr>Triple Chemistry</vt:lpstr>
      <vt:lpstr>Triple Physics </vt:lpstr>
      <vt:lpstr>Trilogy Science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guides - Trilogy</vt:lpstr>
      <vt:lpstr>Revision guides - Triple</vt:lpstr>
      <vt:lpstr>Looking after your health and wellbeing</vt:lpstr>
    </vt:vector>
  </TitlesOfParts>
  <Company>Carr Hill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gnapier</dc:creator>
  <cp:lastModifiedBy>Ms C Fry</cp:lastModifiedBy>
  <cp:revision>127</cp:revision>
  <cp:lastPrinted>2015-10-19T11:02:47Z</cp:lastPrinted>
  <dcterms:created xsi:type="dcterms:W3CDTF">2011-11-23T17:04:58Z</dcterms:created>
  <dcterms:modified xsi:type="dcterms:W3CDTF">2018-10-04T11:23:17Z</dcterms:modified>
</cp:coreProperties>
</file>