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4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83A0DB-E1B8-44FE-BB03-102C875D7CF8}" type="datetimeFigureOut">
              <a:rPr lang="en-GB" smtClean="0"/>
              <a:t>13/11/2019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3182820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83A0DB-E1B8-44FE-BB03-102C875D7CF8}" type="datetimeFigureOut">
              <a:rPr lang="en-GB" smtClean="0"/>
              <a:t>13/11/2019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79534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83A0DB-E1B8-44FE-BB03-102C875D7CF8}" type="datetimeFigureOut">
              <a:rPr lang="en-GB" smtClean="0"/>
              <a:t>13/11/2019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372278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83A0DB-E1B8-44FE-BB03-102C875D7CF8}" type="datetimeFigureOut">
              <a:rPr lang="en-GB" smtClean="0"/>
              <a:t>13/11/2019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49993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83A0DB-E1B8-44FE-BB03-102C875D7CF8}" type="datetimeFigureOut">
              <a:rPr lang="en-GB" smtClean="0"/>
              <a:t>13/11/2019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7084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83A0DB-E1B8-44FE-BB03-102C875D7CF8}" type="datetimeFigureOut">
              <a:rPr lang="en-GB" smtClean="0"/>
              <a:t>13/11/2019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15926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83A0DB-E1B8-44FE-BB03-102C875D7CF8}" type="datetimeFigureOut">
              <a:rPr lang="en-GB" smtClean="0"/>
              <a:t>13/11/2019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172000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83A0DB-E1B8-44FE-BB03-102C875D7CF8}" type="datetimeFigureOut">
              <a:rPr lang="en-GB" smtClean="0"/>
              <a:t>13/11/2019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320156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3A0DB-E1B8-44FE-BB03-102C875D7CF8}" type="datetimeFigureOut">
              <a:rPr lang="en-GB" smtClean="0"/>
              <a:t>13/11/2019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3834457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3A0DB-E1B8-44FE-BB03-102C875D7CF8}" type="datetimeFigureOut">
              <a:rPr lang="en-GB" smtClean="0"/>
              <a:t>13/11/2019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57577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3A0DB-E1B8-44FE-BB03-102C875D7CF8}" type="datetimeFigureOut">
              <a:rPr lang="en-GB" smtClean="0"/>
              <a:t>13/11/2019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560401-A09B-4C06-9B9B-DF0FB87FCE98}" type="slidenum">
              <a:rPr lang="en-GB" smtClean="0"/>
              <a:t>‹#›</a:t>
            </a:fld>
            <a:endParaRPr lang="en-GB"/>
          </a:p>
        </p:txBody>
      </p:sp>
    </p:spTree>
    <p:extLst>
      <p:ext uri="{BB962C8B-B14F-4D97-AF65-F5344CB8AC3E}">
        <p14:creationId xmlns:p14="http://schemas.microsoft.com/office/powerpoint/2010/main" val="215651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3A0DB-E1B8-44FE-BB03-102C875D7CF8}" type="datetimeFigureOut">
              <a:rPr lang="en-GB" smtClean="0"/>
              <a:t>13/11/2019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60401-A09B-4C06-9B9B-DF0FB87FCE98}" type="slidenum">
              <a:rPr lang="en-GB" smtClean="0"/>
              <a:t>‹#›</a:t>
            </a:fld>
            <a:endParaRPr lang="en-GB"/>
          </a:p>
        </p:txBody>
      </p:sp>
    </p:spTree>
    <p:extLst>
      <p:ext uri="{BB962C8B-B14F-4D97-AF65-F5344CB8AC3E}">
        <p14:creationId xmlns:p14="http://schemas.microsoft.com/office/powerpoint/2010/main" val="149801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ofe.org/do/"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mbtr92yavas&amp;list=PLJwqW7XmD1vniUWlergmLViY7OJctvbK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dofe.org/do/section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dofe.org/lifezone/employersbeliev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43035" t="9429" r="51077" b="71450"/>
          <a:stretch/>
        </p:blipFill>
        <p:spPr>
          <a:xfrm>
            <a:off x="4655433" y="2098697"/>
            <a:ext cx="2777361" cy="2898306"/>
          </a:xfrm>
          <a:prstGeom prst="rect">
            <a:avLst/>
          </a:prstGeom>
        </p:spPr>
      </p:pic>
      <p:sp>
        <p:nvSpPr>
          <p:cNvPr id="4" name="TextBox 3"/>
          <p:cNvSpPr txBox="1"/>
          <p:nvPr/>
        </p:nvSpPr>
        <p:spPr>
          <a:xfrm>
            <a:off x="9287" y="667089"/>
            <a:ext cx="12069651" cy="769441"/>
          </a:xfrm>
          <a:prstGeom prst="rect">
            <a:avLst/>
          </a:prstGeom>
          <a:noFill/>
        </p:spPr>
        <p:txBody>
          <a:bodyPr wrap="none" rtlCol="0">
            <a:spAutoFit/>
          </a:bodyPr>
          <a:lstStyle/>
          <a:p>
            <a:pPr algn="ctr"/>
            <a:r>
              <a:rPr lang="en-GB" sz="4400" dirty="0" smtClean="0"/>
              <a:t>Welcome to the Duke of Edinburgh’s Award Scheme</a:t>
            </a:r>
            <a:endParaRPr lang="en-GB" sz="4400" dirty="0"/>
          </a:p>
        </p:txBody>
      </p:sp>
      <p:sp>
        <p:nvSpPr>
          <p:cNvPr id="5" name="Rectangle 4"/>
          <p:cNvSpPr/>
          <p:nvPr/>
        </p:nvSpPr>
        <p:spPr>
          <a:xfrm>
            <a:off x="6689095" y="5401994"/>
            <a:ext cx="4776075" cy="369332"/>
          </a:xfrm>
          <a:prstGeom prst="rect">
            <a:avLst/>
          </a:prstGeom>
        </p:spPr>
        <p:txBody>
          <a:bodyPr wrap="square">
            <a:spAutoFit/>
          </a:bodyPr>
          <a:lstStyle/>
          <a:p>
            <a:r>
              <a:rPr lang="en-GB" dirty="0" smtClean="0">
                <a:hlinkClick r:id="rId3"/>
              </a:rPr>
              <a:t>https://www.dofe.org/do/</a:t>
            </a:r>
            <a:endParaRPr lang="en-GB" dirty="0"/>
          </a:p>
        </p:txBody>
      </p:sp>
      <p:sp>
        <p:nvSpPr>
          <p:cNvPr id="6" name="TextBox 5"/>
          <p:cNvSpPr txBox="1"/>
          <p:nvPr/>
        </p:nvSpPr>
        <p:spPr>
          <a:xfrm>
            <a:off x="4381993" y="5401994"/>
            <a:ext cx="2919139" cy="923330"/>
          </a:xfrm>
          <a:prstGeom prst="rect">
            <a:avLst/>
          </a:prstGeom>
          <a:noFill/>
        </p:spPr>
        <p:txBody>
          <a:bodyPr wrap="square" rtlCol="0">
            <a:spAutoFit/>
          </a:bodyPr>
          <a:lstStyle/>
          <a:p>
            <a:r>
              <a:rPr lang="en-GB" dirty="0" smtClean="0"/>
              <a:t>To find out more go </a:t>
            </a:r>
            <a:r>
              <a:rPr lang="en-GB" dirty="0" smtClean="0"/>
              <a:t>to </a:t>
            </a:r>
          </a:p>
          <a:p>
            <a:r>
              <a:rPr lang="en-GB" dirty="0" smtClean="0"/>
              <a:t>Or speak to Mrs Beckett in school</a:t>
            </a:r>
            <a:endParaRPr lang="en-GB" dirty="0"/>
          </a:p>
        </p:txBody>
      </p:sp>
    </p:spTree>
    <p:extLst>
      <p:ext uri="{BB962C8B-B14F-4D97-AF65-F5344CB8AC3E}">
        <p14:creationId xmlns:p14="http://schemas.microsoft.com/office/powerpoint/2010/main" val="2170230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303" y="239151"/>
            <a:ext cx="11366694" cy="5632311"/>
          </a:xfrm>
          <a:prstGeom prst="rect">
            <a:avLst/>
          </a:prstGeom>
        </p:spPr>
        <p:txBody>
          <a:bodyPr wrap="square">
            <a:spAutoFit/>
          </a:bodyPr>
          <a:lstStyle/>
          <a:p>
            <a:pPr fontAlgn="t"/>
            <a:r>
              <a:rPr lang="en-GB" sz="3600" b="1" i="0" u="none" strike="noStrike" dirty="0" smtClean="0">
                <a:solidFill>
                  <a:srgbClr val="F82D9F"/>
                </a:solidFill>
                <a:effectLst/>
                <a:latin typeface="montserrat"/>
              </a:rPr>
              <a:t>Volunteering section</a:t>
            </a:r>
          </a:p>
          <a:p>
            <a:pPr fontAlgn="t"/>
            <a:r>
              <a:rPr lang="en-GB" sz="3600" b="1" i="0" dirty="0" smtClean="0">
                <a:solidFill>
                  <a:srgbClr val="4A4A4A"/>
                </a:solidFill>
                <a:effectLst/>
                <a:latin typeface="montserrat"/>
              </a:rPr>
              <a:t>What activities count</a:t>
            </a:r>
            <a:endParaRPr lang="en-GB" sz="3600" b="0" i="0" dirty="0" smtClean="0">
              <a:solidFill>
                <a:srgbClr val="4A4A4A"/>
              </a:solidFill>
              <a:effectLst/>
              <a:latin typeface="montserrat"/>
            </a:endParaRPr>
          </a:p>
          <a:p>
            <a:pPr fontAlgn="t"/>
            <a:r>
              <a:rPr lang="en-GB" sz="3600" b="0" i="0" dirty="0" smtClean="0">
                <a:solidFill>
                  <a:srgbClr val="4A4A4A"/>
                </a:solidFill>
                <a:effectLst/>
                <a:latin typeface="montserrat"/>
              </a:rPr>
              <a:t>Volunteering is simple. It’s about choosing to give time to help people, the community or society, the environment or animals.</a:t>
            </a:r>
          </a:p>
          <a:p>
            <a:pPr fontAlgn="t"/>
            <a:r>
              <a:rPr lang="en-GB" sz="3600" b="0" i="0" dirty="0" smtClean="0">
                <a:solidFill>
                  <a:srgbClr val="4A4A4A"/>
                </a:solidFill>
                <a:effectLst/>
                <a:latin typeface="montserrat"/>
              </a:rPr>
              <a:t>Your volunteering must not be done for a business but can be undertaken for a charity or not-for-profit organisation. For your volunteering activity you need to choose to give time to do something useful without getting paid (apart from expenses).</a:t>
            </a:r>
          </a:p>
        </p:txBody>
      </p:sp>
    </p:spTree>
    <p:extLst>
      <p:ext uri="{BB962C8B-B14F-4D97-AF65-F5344CB8AC3E}">
        <p14:creationId xmlns:p14="http://schemas.microsoft.com/office/powerpoint/2010/main" val="999905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829" y="147437"/>
            <a:ext cx="11563642" cy="6740307"/>
          </a:xfrm>
          <a:prstGeom prst="rect">
            <a:avLst/>
          </a:prstGeom>
        </p:spPr>
        <p:txBody>
          <a:bodyPr wrap="square">
            <a:spAutoFit/>
          </a:bodyPr>
          <a:lstStyle/>
          <a:p>
            <a:pPr fontAlgn="t"/>
            <a:r>
              <a:rPr lang="en-GB" sz="3600" b="1" i="0" u="none" strike="noStrike" dirty="0" smtClean="0">
                <a:solidFill>
                  <a:srgbClr val="F82D9F"/>
                </a:solidFill>
                <a:effectLst/>
                <a:latin typeface="montserrat"/>
              </a:rPr>
              <a:t>Expedition section</a:t>
            </a:r>
          </a:p>
          <a:p>
            <a:pPr fontAlgn="t"/>
            <a:r>
              <a:rPr lang="en-GB" sz="3600" b="1" i="0" dirty="0" smtClean="0">
                <a:solidFill>
                  <a:srgbClr val="4A4A4A"/>
                </a:solidFill>
                <a:effectLst/>
                <a:latin typeface="montserrat"/>
              </a:rPr>
              <a:t>What activities count</a:t>
            </a:r>
            <a:endParaRPr lang="en-GB" sz="3600" b="0" i="0" dirty="0" smtClean="0">
              <a:solidFill>
                <a:srgbClr val="4A4A4A"/>
              </a:solidFill>
              <a:effectLst/>
              <a:latin typeface="montserrat"/>
            </a:endParaRPr>
          </a:p>
          <a:p>
            <a:pPr fontAlgn="t"/>
            <a:r>
              <a:rPr lang="en-GB" sz="3600" b="0" i="0" dirty="0" smtClean="0">
                <a:solidFill>
                  <a:srgbClr val="4A4A4A"/>
                </a:solidFill>
                <a:effectLst/>
                <a:latin typeface="montserrat"/>
              </a:rPr>
              <a:t>, you will need to plan, train for and complete an unaccompanied, self-reliant expedition with an agreed aim. You must do the correct training for your level and mode of travel, at least one practice expedition, a qualifying expedition (the one that is assessed) and a final presentation in order to complete the section.</a:t>
            </a:r>
          </a:p>
          <a:p>
            <a:pPr fontAlgn="t"/>
            <a:r>
              <a:rPr lang="en-GB" sz="3600" b="0" i="0" dirty="0" smtClean="0">
                <a:solidFill>
                  <a:srgbClr val="4A4A4A"/>
                </a:solidFill>
                <a:effectLst/>
                <a:latin typeface="montserrat"/>
              </a:rPr>
              <a:t>Your expedition must be completed by your own physical efforts with minimal external intervention and without motorised assistance. Your route should also be a continuous journey.</a:t>
            </a:r>
            <a:endParaRPr lang="en-GB" sz="3600" b="0" i="0" dirty="0">
              <a:solidFill>
                <a:srgbClr val="4A4A4A"/>
              </a:solidFill>
              <a:effectLst/>
              <a:latin typeface="montserrat"/>
            </a:endParaRPr>
          </a:p>
        </p:txBody>
      </p:sp>
    </p:spTree>
    <p:extLst>
      <p:ext uri="{BB962C8B-B14F-4D97-AF65-F5344CB8AC3E}">
        <p14:creationId xmlns:p14="http://schemas.microsoft.com/office/powerpoint/2010/main" val="346395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105835"/>
            <a:ext cx="6096000" cy="646331"/>
          </a:xfrm>
          <a:prstGeom prst="rect">
            <a:avLst/>
          </a:prstGeom>
        </p:spPr>
        <p:txBody>
          <a:bodyPr>
            <a:spAutoFit/>
          </a:bodyPr>
          <a:lstStyle/>
          <a:p>
            <a:r>
              <a:rPr lang="en-GB" dirty="0" smtClean="0">
                <a:hlinkClick r:id="rId2"/>
              </a:rPr>
              <a:t>https://www.youtube.com/watch?v=mbtr92yavas&amp;list=PLJwqW7XmD1vniUWlergmLViY7OJctvbKT</a:t>
            </a:r>
            <a:endParaRPr lang="en-GB" dirty="0"/>
          </a:p>
        </p:txBody>
      </p:sp>
    </p:spTree>
    <p:extLst>
      <p:ext uri="{BB962C8B-B14F-4D97-AF65-F5344CB8AC3E}">
        <p14:creationId xmlns:p14="http://schemas.microsoft.com/office/powerpoint/2010/main" val="2654391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2874" y="431146"/>
            <a:ext cx="10241280" cy="5816977"/>
          </a:xfrm>
          <a:prstGeom prst="rect">
            <a:avLst/>
          </a:prstGeom>
        </p:spPr>
        <p:txBody>
          <a:bodyPr wrap="square">
            <a:spAutoFit/>
          </a:bodyPr>
          <a:lstStyle/>
          <a:p>
            <a:pPr fontAlgn="t"/>
            <a:r>
              <a:rPr lang="en-GB" sz="2800" b="1" i="0" u="none" strike="noStrike" dirty="0" smtClean="0">
                <a:solidFill>
                  <a:srgbClr val="F82D9F"/>
                </a:solidFill>
                <a:effectLst/>
                <a:latin typeface="montserrat"/>
              </a:rPr>
              <a:t>Bronze timescales</a:t>
            </a:r>
          </a:p>
          <a:p>
            <a:pPr fontAlgn="t"/>
            <a:r>
              <a:rPr lang="en-GB" sz="2800" b="0" i="0" dirty="0" smtClean="0">
                <a:solidFill>
                  <a:srgbClr val="4A4A4A"/>
                </a:solidFill>
                <a:effectLst/>
                <a:latin typeface="montserrat"/>
              </a:rPr>
              <a:t>It will usually take you at least 6 months to complete your Bronze programme.</a:t>
            </a:r>
          </a:p>
          <a:p>
            <a:pPr fontAlgn="t"/>
            <a:r>
              <a:rPr lang="en-GB" sz="2800" b="0" i="0" dirty="0" smtClean="0">
                <a:solidFill>
                  <a:srgbClr val="4A4A4A"/>
                </a:solidFill>
                <a:effectLst/>
                <a:latin typeface="montserrat"/>
              </a:rPr>
              <a:t>– Volunteering section: 3 months</a:t>
            </a:r>
            <a:br>
              <a:rPr lang="en-GB" sz="2800" b="0" i="0" dirty="0" smtClean="0">
                <a:solidFill>
                  <a:srgbClr val="4A4A4A"/>
                </a:solidFill>
                <a:effectLst/>
                <a:latin typeface="montserrat"/>
              </a:rPr>
            </a:br>
            <a:r>
              <a:rPr lang="en-GB" sz="2800" b="0" i="0" dirty="0" smtClean="0">
                <a:solidFill>
                  <a:srgbClr val="4A4A4A"/>
                </a:solidFill>
                <a:effectLst/>
                <a:latin typeface="montserrat"/>
              </a:rPr>
              <a:t>– Physical section: 3 months</a:t>
            </a:r>
            <a:br>
              <a:rPr lang="en-GB" sz="2800" b="0" i="0" dirty="0" smtClean="0">
                <a:solidFill>
                  <a:srgbClr val="4A4A4A"/>
                </a:solidFill>
                <a:effectLst/>
                <a:latin typeface="montserrat"/>
              </a:rPr>
            </a:br>
            <a:r>
              <a:rPr lang="en-GB" sz="2800" b="0" i="0" dirty="0" smtClean="0">
                <a:solidFill>
                  <a:srgbClr val="4A4A4A"/>
                </a:solidFill>
                <a:effectLst/>
                <a:latin typeface="montserrat"/>
              </a:rPr>
              <a:t>– Skills section: 3 months</a:t>
            </a:r>
            <a:br>
              <a:rPr lang="en-GB" sz="2800" b="0" i="0" dirty="0" smtClean="0">
                <a:solidFill>
                  <a:srgbClr val="4A4A4A"/>
                </a:solidFill>
                <a:effectLst/>
                <a:latin typeface="montserrat"/>
              </a:rPr>
            </a:br>
            <a:r>
              <a:rPr lang="en-GB" sz="2800" b="0" i="0" dirty="0" smtClean="0">
                <a:solidFill>
                  <a:srgbClr val="4A4A4A"/>
                </a:solidFill>
                <a:effectLst/>
                <a:latin typeface="montserrat"/>
              </a:rPr>
              <a:t>– Expedition section: 2 days/1 night</a:t>
            </a:r>
          </a:p>
          <a:p>
            <a:pPr fontAlgn="t"/>
            <a:r>
              <a:rPr lang="en-GB" sz="2800" b="0" i="0" dirty="0" smtClean="0">
                <a:solidFill>
                  <a:srgbClr val="4A4A4A"/>
                </a:solidFill>
                <a:effectLst/>
                <a:latin typeface="montserrat"/>
              </a:rPr>
              <a:t>You also have to spend an extra three months on one of the Volunteering, Physical or Skills sections. It’s your choice which one and, though you can change your mind later, you should decide which section you want to do for longer at the beginning. Knowing how long you’re going to do it for will help you to choose your activity and set your goals for each section.</a:t>
            </a:r>
            <a:endParaRPr lang="en-GB" sz="2800" b="0" i="0" dirty="0">
              <a:solidFill>
                <a:srgbClr val="4A4A4A"/>
              </a:solidFill>
              <a:effectLst/>
              <a:latin typeface="montserrat"/>
            </a:endParaRPr>
          </a:p>
        </p:txBody>
      </p:sp>
    </p:spTree>
    <p:extLst>
      <p:ext uri="{BB962C8B-B14F-4D97-AF65-F5344CB8AC3E}">
        <p14:creationId xmlns:p14="http://schemas.microsoft.com/office/powerpoint/2010/main" val="1436853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2141806" y="872197"/>
            <a:ext cx="7593038" cy="1015663"/>
          </a:xfrm>
          <a:prstGeom prst="rect">
            <a:avLst/>
          </a:prstGeom>
          <a:noFill/>
        </p:spPr>
        <p:txBody>
          <a:bodyPr wrap="square" rtlCol="0">
            <a:spAutoFit/>
          </a:bodyPr>
          <a:lstStyle/>
          <a:p>
            <a:r>
              <a:rPr lang="en-GB" sz="6000" dirty="0" smtClean="0"/>
              <a:t>Important information</a:t>
            </a:r>
            <a:endParaRPr lang="en-GB" sz="6000" dirty="0"/>
          </a:p>
        </p:txBody>
      </p:sp>
      <p:sp>
        <p:nvSpPr>
          <p:cNvPr id="4" name="TextBox 3"/>
          <p:cNvSpPr txBox="1"/>
          <p:nvPr/>
        </p:nvSpPr>
        <p:spPr>
          <a:xfrm>
            <a:off x="619431" y="2123767"/>
            <a:ext cx="6209071" cy="523220"/>
          </a:xfrm>
          <a:prstGeom prst="rect">
            <a:avLst/>
          </a:prstGeom>
          <a:noFill/>
        </p:spPr>
        <p:txBody>
          <a:bodyPr wrap="square" rtlCol="0">
            <a:spAutoFit/>
          </a:bodyPr>
          <a:lstStyle/>
          <a:p>
            <a:r>
              <a:rPr lang="en-GB" sz="2800" dirty="0" smtClean="0"/>
              <a:t>How much will it cost?</a:t>
            </a:r>
            <a:endParaRPr lang="en-GB" sz="2800" dirty="0"/>
          </a:p>
        </p:txBody>
      </p:sp>
      <p:sp>
        <p:nvSpPr>
          <p:cNvPr id="5" name="TextBox 4"/>
          <p:cNvSpPr txBox="1"/>
          <p:nvPr/>
        </p:nvSpPr>
        <p:spPr>
          <a:xfrm>
            <a:off x="1406011" y="2770098"/>
            <a:ext cx="9743770" cy="954107"/>
          </a:xfrm>
          <a:prstGeom prst="rect">
            <a:avLst/>
          </a:prstGeom>
          <a:noFill/>
        </p:spPr>
        <p:txBody>
          <a:bodyPr wrap="square" rtlCol="0">
            <a:spAutoFit/>
          </a:bodyPr>
          <a:lstStyle/>
          <a:p>
            <a:r>
              <a:rPr lang="en-GB" sz="2800" dirty="0" smtClean="0"/>
              <a:t>The initial cost is </a:t>
            </a:r>
            <a:r>
              <a:rPr lang="en-GB" sz="2800" b="1" u="sng" dirty="0" smtClean="0"/>
              <a:t>£30 </a:t>
            </a:r>
            <a:r>
              <a:rPr lang="en-GB" sz="2800" dirty="0" smtClean="0"/>
              <a:t>to set up a </a:t>
            </a:r>
            <a:r>
              <a:rPr lang="en-GB" sz="2800" dirty="0" err="1" smtClean="0"/>
              <a:t>DofE</a:t>
            </a:r>
            <a:r>
              <a:rPr lang="en-GB" sz="2800" dirty="0" smtClean="0"/>
              <a:t> account, cover admin and go towards the up keep of our tents </a:t>
            </a:r>
            <a:r>
              <a:rPr lang="en-GB" sz="2800" dirty="0" err="1" smtClean="0"/>
              <a:t>etc</a:t>
            </a:r>
            <a:endParaRPr lang="en-GB" sz="2800" dirty="0"/>
          </a:p>
        </p:txBody>
      </p:sp>
      <p:sp>
        <p:nvSpPr>
          <p:cNvPr id="7" name="TextBox 6"/>
          <p:cNvSpPr txBox="1"/>
          <p:nvPr/>
        </p:nvSpPr>
        <p:spPr>
          <a:xfrm>
            <a:off x="1406011" y="3761083"/>
            <a:ext cx="5327484" cy="523220"/>
          </a:xfrm>
          <a:prstGeom prst="rect">
            <a:avLst/>
          </a:prstGeom>
          <a:noFill/>
        </p:spPr>
        <p:txBody>
          <a:bodyPr wrap="none" rtlCol="0">
            <a:spAutoFit/>
          </a:bodyPr>
          <a:lstStyle/>
          <a:p>
            <a:r>
              <a:rPr lang="en-GB" sz="2800" dirty="0" smtClean="0"/>
              <a:t>The expeditions will cost about </a:t>
            </a:r>
            <a:r>
              <a:rPr lang="en-GB" sz="2800" b="1" u="sng" dirty="0" smtClean="0"/>
              <a:t>£35</a:t>
            </a:r>
            <a:endParaRPr lang="en-GB" sz="2800" b="1" u="sng" dirty="0"/>
          </a:p>
        </p:txBody>
      </p:sp>
      <p:sp>
        <p:nvSpPr>
          <p:cNvPr id="8" name="TextBox 7"/>
          <p:cNvSpPr txBox="1"/>
          <p:nvPr/>
        </p:nvSpPr>
        <p:spPr>
          <a:xfrm>
            <a:off x="619431" y="4606443"/>
            <a:ext cx="9291485" cy="830997"/>
          </a:xfrm>
          <a:prstGeom prst="rect">
            <a:avLst/>
          </a:prstGeom>
          <a:noFill/>
        </p:spPr>
        <p:txBody>
          <a:bodyPr wrap="square" rtlCol="0">
            <a:spAutoFit/>
          </a:bodyPr>
          <a:lstStyle/>
          <a:p>
            <a:r>
              <a:rPr lang="en-GB" sz="2400" b="1" u="sng" dirty="0" smtClean="0"/>
              <a:t>Our expeditions will be taking place on Saturday 13</a:t>
            </a:r>
            <a:r>
              <a:rPr lang="en-GB" sz="2400" b="1" u="sng" baseline="30000" dirty="0" smtClean="0"/>
              <a:t>th</a:t>
            </a:r>
            <a:r>
              <a:rPr lang="en-GB" sz="2400" b="1" u="sng" dirty="0" smtClean="0"/>
              <a:t> June and the weekend of 27</a:t>
            </a:r>
            <a:r>
              <a:rPr lang="en-GB" sz="2400" b="1" u="sng" baseline="30000" dirty="0" smtClean="0"/>
              <a:t>th</a:t>
            </a:r>
            <a:r>
              <a:rPr lang="en-GB" sz="2400" b="1" u="sng" dirty="0" smtClean="0"/>
              <a:t>/28</a:t>
            </a:r>
            <a:r>
              <a:rPr lang="en-GB" sz="2400" b="1" u="sng" baseline="30000" dirty="0" smtClean="0"/>
              <a:t>th</a:t>
            </a:r>
            <a:r>
              <a:rPr lang="en-GB" sz="2400" b="1" u="sng" dirty="0" smtClean="0"/>
              <a:t> June</a:t>
            </a:r>
            <a:endParaRPr lang="en-GB" sz="2400" b="1" u="sng" dirty="0"/>
          </a:p>
        </p:txBody>
      </p:sp>
      <p:sp>
        <p:nvSpPr>
          <p:cNvPr id="9" name="TextBox 8"/>
          <p:cNvSpPr txBox="1"/>
          <p:nvPr/>
        </p:nvSpPr>
        <p:spPr>
          <a:xfrm>
            <a:off x="619431" y="5643594"/>
            <a:ext cx="19393892" cy="1200329"/>
          </a:xfrm>
          <a:prstGeom prst="rect">
            <a:avLst/>
          </a:prstGeom>
          <a:noFill/>
        </p:spPr>
        <p:txBody>
          <a:bodyPr wrap="square" rtlCol="0">
            <a:spAutoFit/>
          </a:bodyPr>
          <a:lstStyle/>
          <a:p>
            <a:r>
              <a:rPr lang="en-GB" sz="3600" i="1" dirty="0" smtClean="0"/>
              <a:t>We have tents, rucksacks and some walking boots, </a:t>
            </a:r>
          </a:p>
          <a:p>
            <a:r>
              <a:rPr lang="en-GB" sz="3600" i="1" dirty="0" smtClean="0"/>
              <a:t>so you do not need to buy them especially</a:t>
            </a:r>
            <a:endParaRPr lang="en-GB" sz="3600" i="1" dirty="0"/>
          </a:p>
        </p:txBody>
      </p:sp>
    </p:spTree>
    <p:extLst>
      <p:ext uri="{BB962C8B-B14F-4D97-AF65-F5344CB8AC3E}">
        <p14:creationId xmlns:p14="http://schemas.microsoft.com/office/powerpoint/2010/main" val="3265536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2278" y="0"/>
            <a:ext cx="11165982" cy="6740307"/>
          </a:xfrm>
          <a:prstGeom prst="rect">
            <a:avLst/>
          </a:prstGeom>
        </p:spPr>
        <p:txBody>
          <a:bodyPr wrap="square">
            <a:spAutoFit/>
          </a:bodyPr>
          <a:lstStyle/>
          <a:p>
            <a:pPr fontAlgn="t"/>
            <a:r>
              <a:rPr lang="en-GB" sz="3600" b="1" i="0" dirty="0" smtClean="0">
                <a:solidFill>
                  <a:srgbClr val="F82D9F"/>
                </a:solidFill>
                <a:effectLst/>
                <a:latin typeface="montserrat"/>
              </a:rPr>
              <a:t>What is the </a:t>
            </a:r>
            <a:r>
              <a:rPr lang="en-GB" sz="3600" b="1" i="0" dirty="0" err="1" smtClean="0">
                <a:solidFill>
                  <a:srgbClr val="F82D9F"/>
                </a:solidFill>
                <a:effectLst/>
                <a:latin typeface="montserrat"/>
              </a:rPr>
              <a:t>DofE</a:t>
            </a:r>
            <a:endParaRPr lang="en-GB" sz="3600" b="1" i="0" dirty="0" smtClean="0">
              <a:solidFill>
                <a:srgbClr val="F82D9F"/>
              </a:solidFill>
              <a:effectLst/>
              <a:latin typeface="montserrat"/>
            </a:endParaRPr>
          </a:p>
          <a:p>
            <a:pPr fontAlgn="t"/>
            <a:r>
              <a:rPr lang="en-GB" sz="3600" b="0" i="0" dirty="0" smtClean="0">
                <a:solidFill>
                  <a:srgbClr val="4A4A4A"/>
                </a:solidFill>
                <a:effectLst/>
                <a:latin typeface="montserrat"/>
              </a:rPr>
              <a:t>A life-changing experience. A fun time with friends. An opportunity to discover new interests and talents. A tool to develop essential skills for life and work. A recognised mark of achievement; respected by employers.</a:t>
            </a:r>
          </a:p>
          <a:p>
            <a:pPr fontAlgn="t"/>
            <a:r>
              <a:rPr lang="en-GB" sz="3600" b="0" i="0" dirty="0" smtClean="0">
                <a:solidFill>
                  <a:srgbClr val="4A4A4A"/>
                </a:solidFill>
                <a:effectLst/>
                <a:latin typeface="montserrat"/>
              </a:rPr>
              <a:t>The </a:t>
            </a:r>
            <a:r>
              <a:rPr lang="en-GB" sz="3600" b="0" i="0" dirty="0" err="1" smtClean="0">
                <a:solidFill>
                  <a:srgbClr val="4A4A4A"/>
                </a:solidFill>
                <a:effectLst/>
                <a:latin typeface="montserrat"/>
              </a:rPr>
              <a:t>DofE</a:t>
            </a:r>
            <a:r>
              <a:rPr lang="en-GB" sz="3600" b="0" i="0" dirty="0" smtClean="0">
                <a:solidFill>
                  <a:srgbClr val="4A4A4A"/>
                </a:solidFill>
                <a:effectLst/>
                <a:latin typeface="montserrat"/>
              </a:rPr>
              <a:t> is many things to many people, supporting generations to successfully navigate adult life.</a:t>
            </a:r>
          </a:p>
          <a:p>
            <a:pPr fontAlgn="t"/>
            <a:r>
              <a:rPr lang="en-GB" sz="3600" b="0" i="0" dirty="0" smtClean="0">
                <a:solidFill>
                  <a:srgbClr val="4A4A4A"/>
                </a:solidFill>
                <a:effectLst/>
                <a:latin typeface="montserrat"/>
              </a:rPr>
              <a:t>14-24 year-olds can do a </a:t>
            </a:r>
            <a:r>
              <a:rPr lang="en-GB" sz="3600" b="0" i="0" dirty="0" err="1" smtClean="0">
                <a:solidFill>
                  <a:srgbClr val="4A4A4A"/>
                </a:solidFill>
                <a:effectLst/>
                <a:latin typeface="montserrat"/>
              </a:rPr>
              <a:t>DofE</a:t>
            </a:r>
            <a:r>
              <a:rPr lang="en-GB" sz="3600" b="0" i="0" dirty="0" smtClean="0">
                <a:solidFill>
                  <a:srgbClr val="4A4A4A"/>
                </a:solidFill>
                <a:effectLst/>
                <a:latin typeface="montserrat"/>
              </a:rPr>
              <a:t> programme at one of three progressive levels which, when successfully completed, leads to a Bronze, Silver or Gold Duke of Edinburgh’s Award.</a:t>
            </a:r>
          </a:p>
        </p:txBody>
      </p:sp>
    </p:spTree>
    <p:extLst>
      <p:ext uri="{BB962C8B-B14F-4D97-AF65-F5344CB8AC3E}">
        <p14:creationId xmlns:p14="http://schemas.microsoft.com/office/powerpoint/2010/main" val="1508270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6050" y="2021983"/>
            <a:ext cx="11675950" cy="2862322"/>
          </a:xfrm>
          <a:prstGeom prst="rect">
            <a:avLst/>
          </a:prstGeom>
        </p:spPr>
        <p:txBody>
          <a:bodyPr wrap="square">
            <a:spAutoFit/>
          </a:bodyPr>
          <a:lstStyle/>
          <a:p>
            <a:r>
              <a:rPr lang="en-GB" sz="3600" b="0" i="0" dirty="0" smtClean="0">
                <a:solidFill>
                  <a:srgbClr val="4A4A4A"/>
                </a:solidFill>
                <a:effectLst/>
                <a:latin typeface="montserrat"/>
              </a:rPr>
              <a:t>There are </a:t>
            </a:r>
            <a:r>
              <a:rPr lang="en-GB" sz="3600" b="0" i="0" u="none" strike="noStrike" dirty="0" smtClean="0">
                <a:solidFill>
                  <a:srgbClr val="4A4A4A"/>
                </a:solidFill>
                <a:effectLst/>
                <a:latin typeface="montserrat"/>
                <a:hlinkClick r:id="rId2"/>
              </a:rPr>
              <a:t>four sections</a:t>
            </a:r>
            <a:r>
              <a:rPr lang="en-GB" sz="3600" b="0" i="0" dirty="0" smtClean="0">
                <a:solidFill>
                  <a:srgbClr val="4A4A4A"/>
                </a:solidFill>
                <a:effectLst/>
                <a:latin typeface="montserrat"/>
              </a:rPr>
              <a:t> to complete at Bronze and Silver level and five at Gold. They involve helping the community/environment, becoming fitter, developing new skills, planning, training for and completing an expedition</a:t>
            </a:r>
            <a:endParaRPr lang="en-GB" sz="3600" dirty="0"/>
          </a:p>
        </p:txBody>
      </p:sp>
    </p:spTree>
    <p:extLst>
      <p:ext uri="{BB962C8B-B14F-4D97-AF65-F5344CB8AC3E}">
        <p14:creationId xmlns:p14="http://schemas.microsoft.com/office/powerpoint/2010/main" val="2656445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6454" y="674297"/>
            <a:ext cx="8967196" cy="3416320"/>
          </a:xfrm>
          <a:prstGeom prst="rect">
            <a:avLst/>
          </a:prstGeom>
        </p:spPr>
        <p:txBody>
          <a:bodyPr wrap="square">
            <a:spAutoFit/>
          </a:bodyPr>
          <a:lstStyle/>
          <a:p>
            <a:pPr fontAlgn="t"/>
            <a:r>
              <a:rPr lang="en-GB" sz="3600" b="0" i="0" dirty="0" smtClean="0">
                <a:solidFill>
                  <a:srgbClr val="4A4A4A"/>
                </a:solidFill>
                <a:effectLst/>
                <a:latin typeface="montserrat"/>
              </a:rPr>
              <a:t>Any young person can do their </a:t>
            </a:r>
            <a:r>
              <a:rPr lang="en-GB" sz="3600" b="0" i="0" dirty="0" err="1" smtClean="0">
                <a:solidFill>
                  <a:srgbClr val="4A4A4A"/>
                </a:solidFill>
                <a:effectLst/>
                <a:latin typeface="montserrat"/>
              </a:rPr>
              <a:t>DofE</a:t>
            </a:r>
            <a:r>
              <a:rPr lang="en-GB" sz="3600" b="0" i="0" dirty="0" smtClean="0">
                <a:solidFill>
                  <a:srgbClr val="4A4A4A"/>
                </a:solidFill>
                <a:effectLst/>
                <a:latin typeface="montserrat"/>
              </a:rPr>
              <a:t> – regardless of ability, gender, background or location. Achieving an Award isn’t a competition or about being first. It’s all about setting personal challenges and pushing personal boundaries.</a:t>
            </a:r>
          </a:p>
        </p:txBody>
      </p:sp>
    </p:spTree>
    <p:extLst>
      <p:ext uri="{BB962C8B-B14F-4D97-AF65-F5344CB8AC3E}">
        <p14:creationId xmlns:p14="http://schemas.microsoft.com/office/powerpoint/2010/main" val="3464539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4407" y="326961"/>
            <a:ext cx="8744754" cy="5632311"/>
          </a:xfrm>
          <a:prstGeom prst="rect">
            <a:avLst/>
          </a:prstGeom>
        </p:spPr>
        <p:txBody>
          <a:bodyPr wrap="square">
            <a:spAutoFit/>
          </a:bodyPr>
          <a:lstStyle/>
          <a:p>
            <a:pPr fontAlgn="t"/>
            <a:r>
              <a:rPr lang="en-GB" sz="3600" b="0" i="0" dirty="0" smtClean="0">
                <a:solidFill>
                  <a:srgbClr val="4A4A4A"/>
                </a:solidFill>
                <a:effectLst/>
                <a:latin typeface="montserrat"/>
              </a:rPr>
              <a:t>Through a </a:t>
            </a:r>
            <a:r>
              <a:rPr lang="en-GB" sz="3600" b="0" i="0" dirty="0" err="1" smtClean="0">
                <a:solidFill>
                  <a:srgbClr val="4A4A4A"/>
                </a:solidFill>
                <a:effectLst/>
                <a:latin typeface="montserrat"/>
              </a:rPr>
              <a:t>DofE</a:t>
            </a:r>
            <a:r>
              <a:rPr lang="en-GB" sz="3600" b="0" i="0" dirty="0" smtClean="0">
                <a:solidFill>
                  <a:srgbClr val="4A4A4A"/>
                </a:solidFill>
                <a:effectLst/>
                <a:latin typeface="montserrat"/>
              </a:rPr>
              <a:t> programme young people have fun, make friends, improve their self-esteem and build confidence. They gain essential skills and attributes for work and life such as resilience, problem-solving, team-working, communication and drive, enhancing CVs and </a:t>
            </a:r>
            <a:r>
              <a:rPr lang="en-GB" sz="3600" b="0" i="0" dirty="0" err="1" smtClean="0">
                <a:solidFill>
                  <a:srgbClr val="4A4A4A"/>
                </a:solidFill>
                <a:effectLst/>
                <a:latin typeface="montserrat"/>
              </a:rPr>
              <a:t>uni</a:t>
            </a:r>
            <a:r>
              <a:rPr lang="en-GB" sz="3600" b="0" i="0" dirty="0" smtClean="0">
                <a:solidFill>
                  <a:srgbClr val="4A4A4A"/>
                </a:solidFill>
                <a:effectLst/>
                <a:latin typeface="montserrat"/>
              </a:rPr>
              <a:t> and job applications. </a:t>
            </a:r>
            <a:r>
              <a:rPr lang="en-GB" sz="3600" b="0" i="0" u="none" strike="noStrike" dirty="0" smtClean="0">
                <a:solidFill>
                  <a:srgbClr val="4A4A4A"/>
                </a:solidFill>
                <a:effectLst/>
                <a:latin typeface="montserrat"/>
                <a:hlinkClick r:id="rId2"/>
              </a:rPr>
              <a:t>Top employers recognise the work-ready skills Award holders bring to their business</a:t>
            </a:r>
            <a:r>
              <a:rPr lang="en-GB" sz="3600" b="0" i="0" dirty="0" smtClean="0">
                <a:solidFill>
                  <a:srgbClr val="4A4A4A"/>
                </a:solidFill>
                <a:effectLst/>
                <a:latin typeface="montserrat"/>
              </a:rPr>
              <a:t>.</a:t>
            </a:r>
          </a:p>
        </p:txBody>
      </p:sp>
    </p:spTree>
    <p:extLst>
      <p:ext uri="{BB962C8B-B14F-4D97-AF65-F5344CB8AC3E}">
        <p14:creationId xmlns:p14="http://schemas.microsoft.com/office/powerpoint/2010/main" val="3970456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7956" y="337624"/>
            <a:ext cx="9566031" cy="5632311"/>
          </a:xfrm>
          <a:prstGeom prst="rect">
            <a:avLst/>
          </a:prstGeom>
        </p:spPr>
        <p:txBody>
          <a:bodyPr wrap="square">
            <a:spAutoFit/>
          </a:bodyPr>
          <a:lstStyle/>
          <a:p>
            <a:r>
              <a:rPr lang="en-GB" sz="3600" b="0" i="0" dirty="0" smtClean="0">
                <a:solidFill>
                  <a:srgbClr val="4A4A4A"/>
                </a:solidFill>
                <a:effectLst/>
                <a:latin typeface="montserrat"/>
              </a:rPr>
              <a:t>Achieving an Award will give you skills, confidence and an edge over others when you apply for college, university or a job. Beyond your academic achievements, universities want to see evidence of so called ‘soft skills’ that you have developed through extra-curricular activities, such as communication, commitment, leadership and teamwork. Your </a:t>
            </a:r>
            <a:r>
              <a:rPr lang="en-GB" sz="3600" b="0" i="0" dirty="0" err="1" smtClean="0">
                <a:solidFill>
                  <a:srgbClr val="4A4A4A"/>
                </a:solidFill>
                <a:effectLst/>
                <a:latin typeface="montserrat"/>
              </a:rPr>
              <a:t>DofE</a:t>
            </a:r>
            <a:r>
              <a:rPr lang="en-GB" sz="3600" b="0" i="0" dirty="0" smtClean="0">
                <a:solidFill>
                  <a:srgbClr val="4A4A4A"/>
                </a:solidFill>
                <a:effectLst/>
                <a:latin typeface="montserrat"/>
              </a:rPr>
              <a:t> Award is a fantastic way to demonstrate and evidence these skills in practice.</a:t>
            </a:r>
            <a:endParaRPr lang="en-GB" sz="3600" dirty="0"/>
          </a:p>
        </p:txBody>
      </p:sp>
    </p:spTree>
    <p:extLst>
      <p:ext uri="{BB962C8B-B14F-4D97-AF65-F5344CB8AC3E}">
        <p14:creationId xmlns:p14="http://schemas.microsoft.com/office/powerpoint/2010/main" val="1209961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446" y="1433957"/>
            <a:ext cx="9622302" cy="2308324"/>
          </a:xfrm>
          <a:prstGeom prst="rect">
            <a:avLst/>
          </a:prstGeom>
        </p:spPr>
        <p:txBody>
          <a:bodyPr wrap="square">
            <a:spAutoFit/>
          </a:bodyPr>
          <a:lstStyle/>
          <a:p>
            <a:pPr fontAlgn="t"/>
            <a:r>
              <a:rPr lang="en-GB" sz="3600" b="1" i="0" dirty="0" smtClean="0">
                <a:solidFill>
                  <a:srgbClr val="F82D9F"/>
                </a:solidFill>
                <a:effectLst/>
                <a:latin typeface="montserrat"/>
              </a:rPr>
              <a:t>Sections</a:t>
            </a:r>
          </a:p>
          <a:p>
            <a:pPr fontAlgn="t"/>
            <a:r>
              <a:rPr lang="en-GB" sz="3600" b="0" i="0" dirty="0" smtClean="0">
                <a:solidFill>
                  <a:srgbClr val="4A4A4A"/>
                </a:solidFill>
                <a:effectLst/>
                <a:latin typeface="montserrat"/>
              </a:rPr>
              <a:t>There are four main sections of a </a:t>
            </a:r>
            <a:r>
              <a:rPr lang="en-GB" sz="3600" b="0" i="0" dirty="0" err="1" smtClean="0">
                <a:solidFill>
                  <a:srgbClr val="4A4A4A"/>
                </a:solidFill>
                <a:effectLst/>
                <a:latin typeface="montserrat"/>
              </a:rPr>
              <a:t>DofE</a:t>
            </a:r>
            <a:r>
              <a:rPr lang="en-GB" sz="3600" b="0" i="0" dirty="0" smtClean="0">
                <a:solidFill>
                  <a:srgbClr val="4A4A4A"/>
                </a:solidFill>
                <a:effectLst/>
                <a:latin typeface="montserrat"/>
              </a:rPr>
              <a:t> programme; Physical, Skills, Volunteering, and Expedition.</a:t>
            </a:r>
            <a:endParaRPr lang="en-GB" sz="3600" b="0" i="0" dirty="0">
              <a:solidFill>
                <a:srgbClr val="4A4A4A"/>
              </a:solidFill>
              <a:effectLst/>
              <a:latin typeface="montserrat"/>
            </a:endParaRPr>
          </a:p>
        </p:txBody>
      </p:sp>
    </p:spTree>
    <p:extLst>
      <p:ext uri="{BB962C8B-B14F-4D97-AF65-F5344CB8AC3E}">
        <p14:creationId xmlns:p14="http://schemas.microsoft.com/office/powerpoint/2010/main" val="622969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7957" y="152794"/>
            <a:ext cx="10761785" cy="6186309"/>
          </a:xfrm>
          <a:prstGeom prst="rect">
            <a:avLst/>
          </a:prstGeom>
        </p:spPr>
        <p:txBody>
          <a:bodyPr wrap="square">
            <a:spAutoFit/>
          </a:bodyPr>
          <a:lstStyle/>
          <a:p>
            <a:pPr fontAlgn="t"/>
            <a:r>
              <a:rPr lang="en-GB" sz="3600" b="1" i="0" u="none" strike="noStrike" dirty="0" smtClean="0">
                <a:solidFill>
                  <a:srgbClr val="F82D9F"/>
                </a:solidFill>
                <a:effectLst/>
                <a:latin typeface="montserrat"/>
              </a:rPr>
              <a:t>Physical section</a:t>
            </a:r>
          </a:p>
          <a:p>
            <a:pPr fontAlgn="t"/>
            <a:r>
              <a:rPr lang="en-GB" sz="3600" b="1" i="0" dirty="0" smtClean="0">
                <a:solidFill>
                  <a:srgbClr val="4A4A4A"/>
                </a:solidFill>
                <a:effectLst/>
                <a:latin typeface="montserrat"/>
              </a:rPr>
              <a:t>What activities count</a:t>
            </a:r>
            <a:endParaRPr lang="en-GB" sz="3600" b="0" i="0" dirty="0" smtClean="0">
              <a:solidFill>
                <a:srgbClr val="4A4A4A"/>
              </a:solidFill>
              <a:effectLst/>
              <a:latin typeface="montserrat"/>
            </a:endParaRPr>
          </a:p>
          <a:p>
            <a:pPr fontAlgn="t"/>
            <a:r>
              <a:rPr lang="en-GB" sz="3600" b="0" i="0" dirty="0" smtClean="0">
                <a:solidFill>
                  <a:srgbClr val="4A4A4A"/>
                </a:solidFill>
                <a:effectLst/>
                <a:latin typeface="montserrat"/>
              </a:rPr>
              <a:t>For your physical activity you need to choose any sport, dance or fitness activity – in short, anything that requires a sustained level of energy and physical activity. For example, playing a sport regularly and showing personal improvement would count. However, learning to be a coach in the same sport would be a Skills section activity, whilst being a volunteer coach counts for the Volunteering section.</a:t>
            </a:r>
            <a:endParaRPr lang="en-GB" sz="3600" b="0" i="0" dirty="0">
              <a:solidFill>
                <a:srgbClr val="4A4A4A"/>
              </a:solidFill>
              <a:effectLst/>
              <a:latin typeface="montserrat"/>
            </a:endParaRPr>
          </a:p>
        </p:txBody>
      </p:sp>
    </p:spTree>
    <p:extLst>
      <p:ext uri="{BB962C8B-B14F-4D97-AF65-F5344CB8AC3E}">
        <p14:creationId xmlns:p14="http://schemas.microsoft.com/office/powerpoint/2010/main" val="1128247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2529" y="0"/>
            <a:ext cx="9805181" cy="5632311"/>
          </a:xfrm>
          <a:prstGeom prst="rect">
            <a:avLst/>
          </a:prstGeom>
        </p:spPr>
        <p:txBody>
          <a:bodyPr wrap="square">
            <a:spAutoFit/>
          </a:bodyPr>
          <a:lstStyle/>
          <a:p>
            <a:pPr fontAlgn="t"/>
            <a:r>
              <a:rPr lang="en-GB" sz="3600" b="1" i="0" u="none" strike="noStrike" dirty="0" smtClean="0">
                <a:solidFill>
                  <a:srgbClr val="F82D9F"/>
                </a:solidFill>
                <a:effectLst/>
                <a:latin typeface="montserrat"/>
              </a:rPr>
              <a:t>Skills section</a:t>
            </a:r>
          </a:p>
          <a:p>
            <a:pPr fontAlgn="t"/>
            <a:r>
              <a:rPr lang="en-GB" sz="3600" b="1" i="0" dirty="0" smtClean="0">
                <a:solidFill>
                  <a:srgbClr val="4A4A4A"/>
                </a:solidFill>
                <a:effectLst/>
                <a:latin typeface="montserrat"/>
              </a:rPr>
              <a:t>What activities count</a:t>
            </a:r>
            <a:endParaRPr lang="en-GB" sz="3600" b="0" i="0" dirty="0" smtClean="0">
              <a:solidFill>
                <a:srgbClr val="4A4A4A"/>
              </a:solidFill>
              <a:effectLst/>
              <a:latin typeface="montserrat"/>
            </a:endParaRPr>
          </a:p>
          <a:p>
            <a:pPr fontAlgn="t"/>
            <a:r>
              <a:rPr lang="en-GB" sz="3600" b="0" i="0" dirty="0" smtClean="0">
                <a:solidFill>
                  <a:srgbClr val="4A4A4A"/>
                </a:solidFill>
                <a:effectLst/>
                <a:latin typeface="montserrat"/>
              </a:rPr>
              <a:t>For your skills activity you need to choose an activity that will allow you to prove you have broadened your understanding and increased your expertise in your chosen skill. It should not be a physical activity, for example horse riding, as this counts towards your Physical section, however, you could choose to learn about caring for horses.</a:t>
            </a:r>
            <a:endParaRPr lang="en-GB" sz="3600" b="0" i="0" dirty="0">
              <a:solidFill>
                <a:srgbClr val="4A4A4A"/>
              </a:solidFill>
              <a:effectLst/>
              <a:latin typeface="montserrat"/>
            </a:endParaRPr>
          </a:p>
        </p:txBody>
      </p:sp>
    </p:spTree>
    <p:extLst>
      <p:ext uri="{BB962C8B-B14F-4D97-AF65-F5344CB8AC3E}">
        <p14:creationId xmlns:p14="http://schemas.microsoft.com/office/powerpoint/2010/main" val="974619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720</Words>
  <Application>Microsoft Office PowerPoint</Application>
  <PresentationFormat>Widescreen</PresentationFormat>
  <Paragraphs>40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Carr Hill High School &amp; Sixth Form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F Beckett</dc:creator>
  <cp:lastModifiedBy>Mrs F Beckett</cp:lastModifiedBy>
  <cp:revision>9</cp:revision>
  <dcterms:created xsi:type="dcterms:W3CDTF">2019-11-13T11:41:43Z</dcterms:created>
  <dcterms:modified xsi:type="dcterms:W3CDTF">2019-11-13T13:35:36Z</dcterms:modified>
</cp:coreProperties>
</file>