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9"/>
  </p:notesMasterIdLst>
  <p:sldIdLst>
    <p:sldId id="264" r:id="rId2"/>
    <p:sldId id="339" r:id="rId3"/>
    <p:sldId id="394" r:id="rId4"/>
    <p:sldId id="417" r:id="rId5"/>
    <p:sldId id="416" r:id="rId6"/>
    <p:sldId id="358" r:id="rId7"/>
    <p:sldId id="359" r:id="rId8"/>
    <p:sldId id="360" r:id="rId9"/>
    <p:sldId id="361" r:id="rId10"/>
    <p:sldId id="362" r:id="rId11"/>
    <p:sldId id="363" r:id="rId12"/>
    <p:sldId id="364" r:id="rId13"/>
    <p:sldId id="396" r:id="rId14"/>
    <p:sldId id="397" r:id="rId15"/>
    <p:sldId id="398" r:id="rId16"/>
    <p:sldId id="399" r:id="rId17"/>
    <p:sldId id="400" r:id="rId18"/>
    <p:sldId id="312" r:id="rId19"/>
    <p:sldId id="402" r:id="rId20"/>
    <p:sldId id="379" r:id="rId21"/>
    <p:sldId id="380" r:id="rId22"/>
    <p:sldId id="384" r:id="rId23"/>
    <p:sldId id="385" r:id="rId24"/>
    <p:sldId id="425" r:id="rId25"/>
    <p:sldId id="426" r:id="rId26"/>
    <p:sldId id="424" r:id="rId27"/>
    <p:sldId id="367" r:id="rId28"/>
    <p:sldId id="368" r:id="rId29"/>
    <p:sldId id="369" r:id="rId30"/>
    <p:sldId id="370" r:id="rId31"/>
    <p:sldId id="371" r:id="rId32"/>
    <p:sldId id="395" r:id="rId33"/>
    <p:sldId id="372" r:id="rId34"/>
    <p:sldId id="373" r:id="rId35"/>
    <p:sldId id="389" r:id="rId36"/>
    <p:sldId id="374" r:id="rId37"/>
    <p:sldId id="375" r:id="rId38"/>
    <p:sldId id="377" r:id="rId39"/>
    <p:sldId id="378" r:id="rId40"/>
    <p:sldId id="403" r:id="rId41"/>
    <p:sldId id="404" r:id="rId42"/>
    <p:sldId id="419" r:id="rId43"/>
    <p:sldId id="420" r:id="rId44"/>
    <p:sldId id="421" r:id="rId45"/>
    <p:sldId id="422" r:id="rId46"/>
    <p:sldId id="423" r:id="rId47"/>
    <p:sldId id="409" r:id="rId48"/>
    <p:sldId id="410" r:id="rId49"/>
    <p:sldId id="411" r:id="rId50"/>
    <p:sldId id="412" r:id="rId51"/>
    <p:sldId id="413" r:id="rId52"/>
    <p:sldId id="414" r:id="rId53"/>
    <p:sldId id="415" r:id="rId54"/>
    <p:sldId id="405" r:id="rId55"/>
    <p:sldId id="406" r:id="rId56"/>
    <p:sldId id="407" r:id="rId57"/>
    <p:sldId id="40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663" autoAdjust="0"/>
  </p:normalViewPr>
  <p:slideViewPr>
    <p:cSldViewPr>
      <p:cViewPr varScale="1">
        <p:scale>
          <a:sx n="72" d="100"/>
          <a:sy n="72" d="100"/>
        </p:scale>
        <p:origin x="90" y="162"/>
      </p:cViewPr>
      <p:guideLst>
        <p:guide orient="horz" pos="2160"/>
        <p:guide pos="3840"/>
      </p:guideLst>
    </p:cSldViewPr>
  </p:slideViewPr>
  <p:outlineViewPr>
    <p:cViewPr>
      <p:scale>
        <a:sx n="33" d="100"/>
        <a:sy n="33" d="100"/>
      </p:scale>
      <p:origin x="0" y="-42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75BDE-2817-4A2A-A007-C0B5E602D9FC}" type="datetimeFigureOut">
              <a:rPr lang="en-GB" smtClean="0"/>
              <a:t>05/10/2017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F66A9B-2E53-4B75-B9F8-F4714C603D0C}" type="slidenum">
              <a:rPr lang="en-GB" smtClean="0"/>
              <a:t>‹#›</a:t>
            </a:fld>
            <a:endParaRPr lang="en-GB" dirty="0"/>
          </a:p>
        </p:txBody>
      </p:sp>
    </p:spTree>
    <p:extLst>
      <p:ext uri="{BB962C8B-B14F-4D97-AF65-F5344CB8AC3E}">
        <p14:creationId xmlns:p14="http://schemas.microsoft.com/office/powerpoint/2010/main" val="80967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 clubs – Friday</a:t>
            </a:r>
            <a:r>
              <a:rPr lang="en-GB" baseline="0" dirty="0" smtClean="0"/>
              <a:t> lunch room 26</a:t>
            </a:r>
          </a:p>
          <a:p>
            <a:r>
              <a:rPr lang="en-GB" baseline="0" dirty="0" smtClean="0"/>
              <a:t>Apps for phones – not always available</a:t>
            </a:r>
          </a:p>
          <a:p>
            <a:r>
              <a:rPr lang="en-GB" baseline="0" dirty="0" smtClean="0"/>
              <a:t>Emailed presentation.</a:t>
            </a:r>
          </a:p>
          <a:p>
            <a:r>
              <a:rPr lang="en-GB" baseline="0" dirty="0" smtClean="0"/>
              <a:t>Presentation on school website</a:t>
            </a:r>
          </a:p>
          <a:p>
            <a:r>
              <a:rPr lang="en-GB" baseline="0" dirty="0" smtClean="0"/>
              <a:t>Majority of problems – wrong password or email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6</a:t>
            </a:fld>
            <a:endParaRPr lang="en-GB" dirty="0"/>
          </a:p>
        </p:txBody>
      </p:sp>
    </p:spTree>
    <p:extLst>
      <p:ext uri="{BB962C8B-B14F-4D97-AF65-F5344CB8AC3E}">
        <p14:creationId xmlns:p14="http://schemas.microsoft.com/office/powerpoint/2010/main" val="330240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Intervention has already begun and will be changing throughout the year depending on assessment results.</a:t>
            </a:r>
            <a:r>
              <a:rPr lang="en-GB" baseline="0" dirty="0"/>
              <a:t> When students are timetabled for extra intervention you will be informed.</a:t>
            </a:r>
          </a:p>
          <a:p>
            <a:r>
              <a:rPr lang="en-GB" baseline="0" dirty="0"/>
              <a:t>The intervention days are run throughout the year and have proved to be quite successful.</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37</a:t>
            </a:fld>
            <a:endParaRPr lang="en-GB" dirty="0"/>
          </a:p>
        </p:txBody>
      </p:sp>
    </p:spTree>
    <p:extLst>
      <p:ext uri="{BB962C8B-B14F-4D97-AF65-F5344CB8AC3E}">
        <p14:creationId xmlns:p14="http://schemas.microsoft.com/office/powerpoint/2010/main" val="333195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should know about all these resources and the powerpoint is being made available on the website. </a:t>
            </a:r>
          </a:p>
          <a:p>
            <a:r>
              <a:rPr lang="en-GB" baseline="0" dirty="0"/>
              <a:t>I have put the teacher down as a resource to make it clear that they are more than happy for students to see them outside of lessons with any problems. This does not mean rushing up to them two minutes before lesson because they are struggling with their homework.</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38</a:t>
            </a:fld>
            <a:endParaRPr lang="en-GB" dirty="0"/>
          </a:p>
        </p:txBody>
      </p:sp>
    </p:spTree>
    <p:extLst>
      <p:ext uri="{BB962C8B-B14F-4D97-AF65-F5344CB8AC3E}">
        <p14:creationId xmlns:p14="http://schemas.microsoft.com/office/powerpoint/2010/main" val="47498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39</a:t>
            </a:fld>
            <a:endParaRPr lang="en-GB" dirty="0"/>
          </a:p>
        </p:txBody>
      </p:sp>
    </p:spTree>
    <p:extLst>
      <p:ext uri="{BB962C8B-B14F-4D97-AF65-F5344CB8AC3E}">
        <p14:creationId xmlns:p14="http://schemas.microsoft.com/office/powerpoint/2010/main" val="3195893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41</a:t>
            </a:fld>
            <a:endParaRPr lang="en-GB" dirty="0"/>
          </a:p>
        </p:txBody>
      </p:sp>
    </p:spTree>
    <p:extLst>
      <p:ext uri="{BB962C8B-B14F-4D97-AF65-F5344CB8AC3E}">
        <p14:creationId xmlns:p14="http://schemas.microsoft.com/office/powerpoint/2010/main" val="989558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42</a:t>
            </a:fld>
            <a:endParaRPr lang="en-GB"/>
          </a:p>
        </p:txBody>
      </p:sp>
    </p:spTree>
    <p:extLst>
      <p:ext uri="{BB962C8B-B14F-4D97-AF65-F5344CB8AC3E}">
        <p14:creationId xmlns:p14="http://schemas.microsoft.com/office/powerpoint/2010/main" val="208178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43</a:t>
            </a:fld>
            <a:endParaRPr lang="en-GB"/>
          </a:p>
        </p:txBody>
      </p:sp>
    </p:spTree>
    <p:extLst>
      <p:ext uri="{BB962C8B-B14F-4D97-AF65-F5344CB8AC3E}">
        <p14:creationId xmlns:p14="http://schemas.microsoft.com/office/powerpoint/2010/main" val="2334909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just enable the smooth running of a classroom allowing the teachers to concentrate</a:t>
            </a:r>
            <a:r>
              <a:rPr lang="en-GB" baseline="0" dirty="0"/>
              <a:t> on the curriculum as much as possible.</a:t>
            </a:r>
          </a:p>
          <a:p>
            <a:r>
              <a:rPr lang="en-GB" baseline="0" dirty="0"/>
              <a:t>The final point I will refer to several times throughout the presentation.</a:t>
            </a:r>
          </a:p>
          <a:p>
            <a:r>
              <a:rPr lang="en-GB" baseline="0" dirty="0"/>
              <a:t>“The one person who has the greatest impact on a students results are the student themselves.</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44</a:t>
            </a:fld>
            <a:endParaRPr lang="en-GB" dirty="0"/>
          </a:p>
        </p:txBody>
      </p:sp>
    </p:spTree>
    <p:extLst>
      <p:ext uri="{BB962C8B-B14F-4D97-AF65-F5344CB8AC3E}">
        <p14:creationId xmlns:p14="http://schemas.microsoft.com/office/powerpoint/2010/main" val="2520165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just enable the smooth running of a classroom allowing the teachers to concentrate</a:t>
            </a:r>
            <a:r>
              <a:rPr lang="en-GB" baseline="0" dirty="0"/>
              <a:t> on the curriculum as much as possible.</a:t>
            </a:r>
          </a:p>
          <a:p>
            <a:r>
              <a:rPr lang="en-GB" baseline="0" dirty="0"/>
              <a:t>The final point I will refer to several times throughout the presentation.</a:t>
            </a:r>
          </a:p>
          <a:p>
            <a:r>
              <a:rPr lang="en-GB" baseline="0" dirty="0"/>
              <a:t>“The one person who has the greatest impact on a students results are the student themselves.</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45</a:t>
            </a:fld>
            <a:endParaRPr lang="en-GB" dirty="0"/>
          </a:p>
        </p:txBody>
      </p:sp>
    </p:spTree>
    <p:extLst>
      <p:ext uri="{BB962C8B-B14F-4D97-AF65-F5344CB8AC3E}">
        <p14:creationId xmlns:p14="http://schemas.microsoft.com/office/powerpoint/2010/main" val="2502808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46</a:t>
            </a:fld>
            <a:endParaRPr lang="en-GB" dirty="0"/>
          </a:p>
        </p:txBody>
      </p:sp>
    </p:spTree>
    <p:extLst>
      <p:ext uri="{BB962C8B-B14F-4D97-AF65-F5344CB8AC3E}">
        <p14:creationId xmlns:p14="http://schemas.microsoft.com/office/powerpoint/2010/main" val="250439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47</a:t>
            </a:fld>
            <a:endParaRPr lang="en-GB" dirty="0"/>
          </a:p>
        </p:txBody>
      </p:sp>
    </p:spTree>
    <p:extLst>
      <p:ext uri="{BB962C8B-B14F-4D97-AF65-F5344CB8AC3E}">
        <p14:creationId xmlns:p14="http://schemas.microsoft.com/office/powerpoint/2010/main" val="334979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24</a:t>
            </a:fld>
            <a:endParaRPr lang="en-GB"/>
          </a:p>
        </p:txBody>
      </p:sp>
    </p:spTree>
    <p:extLst>
      <p:ext uri="{BB962C8B-B14F-4D97-AF65-F5344CB8AC3E}">
        <p14:creationId xmlns:p14="http://schemas.microsoft.com/office/powerpoint/2010/main" val="113989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48</a:t>
            </a:fld>
            <a:endParaRPr lang="en-GB" dirty="0"/>
          </a:p>
        </p:txBody>
      </p:sp>
    </p:spTree>
    <p:extLst>
      <p:ext uri="{BB962C8B-B14F-4D97-AF65-F5344CB8AC3E}">
        <p14:creationId xmlns:p14="http://schemas.microsoft.com/office/powerpoint/2010/main" val="1183256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49</a:t>
            </a:fld>
            <a:endParaRPr lang="en-GB" dirty="0"/>
          </a:p>
        </p:txBody>
      </p:sp>
    </p:spTree>
    <p:extLst>
      <p:ext uri="{BB962C8B-B14F-4D97-AF65-F5344CB8AC3E}">
        <p14:creationId xmlns:p14="http://schemas.microsoft.com/office/powerpoint/2010/main" val="1210229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50</a:t>
            </a:fld>
            <a:endParaRPr lang="en-GB" dirty="0"/>
          </a:p>
        </p:txBody>
      </p:sp>
    </p:spTree>
    <p:extLst>
      <p:ext uri="{BB962C8B-B14F-4D97-AF65-F5344CB8AC3E}">
        <p14:creationId xmlns:p14="http://schemas.microsoft.com/office/powerpoint/2010/main" val="4138706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4F2C98-D6C9-4E6B-9E2C-8FFEF789C741}" type="slidenum">
              <a:rPr lang="en-GB" smtClean="0"/>
              <a:t>51</a:t>
            </a:fld>
            <a:endParaRPr lang="en-GB" dirty="0"/>
          </a:p>
        </p:txBody>
      </p:sp>
    </p:spTree>
    <p:extLst>
      <p:ext uri="{BB962C8B-B14F-4D97-AF65-F5344CB8AC3E}">
        <p14:creationId xmlns:p14="http://schemas.microsoft.com/office/powerpoint/2010/main" val="3343242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52</a:t>
            </a:fld>
            <a:endParaRPr lang="en-GB" dirty="0"/>
          </a:p>
        </p:txBody>
      </p:sp>
    </p:spTree>
    <p:extLst>
      <p:ext uri="{BB962C8B-B14F-4D97-AF65-F5344CB8AC3E}">
        <p14:creationId xmlns:p14="http://schemas.microsoft.com/office/powerpoint/2010/main" val="2863305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53</a:t>
            </a:fld>
            <a:endParaRPr lang="en-GB" dirty="0"/>
          </a:p>
        </p:txBody>
      </p:sp>
    </p:spTree>
    <p:extLst>
      <p:ext uri="{BB962C8B-B14F-4D97-AF65-F5344CB8AC3E}">
        <p14:creationId xmlns:p14="http://schemas.microsoft.com/office/powerpoint/2010/main" val="42013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26</a:t>
            </a:fld>
            <a:endParaRPr lang="en-GB"/>
          </a:p>
        </p:txBody>
      </p:sp>
    </p:spTree>
    <p:extLst>
      <p:ext uri="{BB962C8B-B14F-4D97-AF65-F5344CB8AC3E}">
        <p14:creationId xmlns:p14="http://schemas.microsoft.com/office/powerpoint/2010/main" val="383034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just enable the smooth running of a classroom allowing the teachers to concentrate</a:t>
            </a:r>
            <a:r>
              <a:rPr lang="en-GB" baseline="0" dirty="0"/>
              <a:t> on the curriculum as much as possible.</a:t>
            </a:r>
          </a:p>
          <a:p>
            <a:r>
              <a:rPr lang="en-GB" baseline="0" dirty="0"/>
              <a:t>The final point I will refer to several times throughout the presentation.</a:t>
            </a:r>
          </a:p>
          <a:p>
            <a:r>
              <a:rPr lang="en-GB" baseline="0" dirty="0"/>
              <a:t>“The one person who has the greatest impact on a students results are the student themselves.</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28</a:t>
            </a:fld>
            <a:endParaRPr lang="en-GB" dirty="0"/>
          </a:p>
        </p:txBody>
      </p:sp>
    </p:spTree>
    <p:extLst>
      <p:ext uri="{BB962C8B-B14F-4D97-AF65-F5344CB8AC3E}">
        <p14:creationId xmlns:p14="http://schemas.microsoft.com/office/powerpoint/2010/main" val="110907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just enable the smooth running of a classroom allowing the teachers to concentrate</a:t>
            </a:r>
            <a:r>
              <a:rPr lang="en-GB" baseline="0" dirty="0"/>
              <a:t> on the curriculum as much as possible.</a:t>
            </a:r>
          </a:p>
          <a:p>
            <a:r>
              <a:rPr lang="en-GB" baseline="0" dirty="0"/>
              <a:t>The final point I will refer to several times throughout the presentation.</a:t>
            </a:r>
          </a:p>
          <a:p>
            <a:r>
              <a:rPr lang="en-GB" baseline="0" dirty="0"/>
              <a:t>“The one person who has the greatest impact on a students results are the student themselves.</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30</a:t>
            </a:fld>
            <a:endParaRPr lang="en-GB" dirty="0"/>
          </a:p>
        </p:txBody>
      </p:sp>
    </p:spTree>
    <p:extLst>
      <p:ext uri="{BB962C8B-B14F-4D97-AF65-F5344CB8AC3E}">
        <p14:creationId xmlns:p14="http://schemas.microsoft.com/office/powerpoint/2010/main" val="93300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staff work from this timeline.</a:t>
            </a:r>
          </a:p>
          <a:p>
            <a:r>
              <a:rPr lang="en-GB" dirty="0"/>
              <a:t>Each</a:t>
            </a:r>
            <a:r>
              <a:rPr lang="en-GB" baseline="0" dirty="0"/>
              <a:t> row is </a:t>
            </a:r>
            <a:r>
              <a:rPr lang="en-GB" baseline="0" dirty="0" smtClean="0"/>
              <a:t>a </a:t>
            </a:r>
            <a:r>
              <a:rPr lang="en-GB" baseline="0" dirty="0"/>
              <a:t>half term.</a:t>
            </a:r>
          </a:p>
          <a:p>
            <a:r>
              <a:rPr lang="en-GB" baseline="0" dirty="0"/>
              <a:t>First coloured sections are different topics within the subject.</a:t>
            </a:r>
          </a:p>
          <a:p>
            <a:r>
              <a:rPr lang="en-GB" baseline="0" dirty="0"/>
              <a:t>Each section has a detailed sow associated with it</a:t>
            </a:r>
            <a:r>
              <a:rPr lang="en-GB" baseline="0" dirty="0" smtClean="0"/>
              <a:t>.</a:t>
            </a:r>
            <a:endParaRPr lang="en-GB" baseline="0" dirty="0"/>
          </a:p>
        </p:txBody>
      </p:sp>
      <p:sp>
        <p:nvSpPr>
          <p:cNvPr id="4" name="Slide Number Placeholder 3"/>
          <p:cNvSpPr>
            <a:spLocks noGrp="1"/>
          </p:cNvSpPr>
          <p:nvPr>
            <p:ph type="sldNum" sz="quarter" idx="10"/>
          </p:nvPr>
        </p:nvSpPr>
        <p:spPr/>
        <p:txBody>
          <a:bodyPr/>
          <a:lstStyle/>
          <a:p>
            <a:fld id="{34F66A9B-2E53-4B75-B9F8-F4714C603D0C}" type="slidenum">
              <a:rPr lang="en-GB" smtClean="0"/>
              <a:t>31</a:t>
            </a:fld>
            <a:endParaRPr lang="en-GB" dirty="0"/>
          </a:p>
        </p:txBody>
      </p:sp>
    </p:spTree>
    <p:extLst>
      <p:ext uri="{BB962C8B-B14F-4D97-AF65-F5344CB8AC3E}">
        <p14:creationId xmlns:p14="http://schemas.microsoft.com/office/powerpoint/2010/main" val="3114443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a:t>
            </a:r>
            <a:r>
              <a:rPr lang="en-GB" baseline="0" dirty="0"/>
              <a:t> have covered the entire specification we then concentrate on using the assessments to identify each students areas of weakness.</a:t>
            </a:r>
          </a:p>
          <a:p>
            <a:r>
              <a:rPr lang="en-GB" baseline="0" dirty="0"/>
              <a:t>After each assessment the teacher will receive a class report and each individual will receive an individual feedback sheet.</a:t>
            </a:r>
          </a:p>
          <a:p>
            <a:r>
              <a:rPr lang="en-GB" baseline="0" dirty="0"/>
              <a:t>The teacher will initially address any misconceptions and areas of weakness shared by the class and then go onto deal with any individual issues using appropriate resources ( i.e. laptops and computer rooms). </a:t>
            </a:r>
          </a:p>
          <a:p>
            <a:r>
              <a:rPr lang="en-GB" baseline="0" dirty="0"/>
              <a:t>It is essential students take responsibility at this point and take the opportunity to address issues independently maximise their final grade.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33</a:t>
            </a:fld>
            <a:endParaRPr lang="en-GB" dirty="0"/>
          </a:p>
        </p:txBody>
      </p:sp>
    </p:spTree>
    <p:extLst>
      <p:ext uri="{BB962C8B-B14F-4D97-AF65-F5344CB8AC3E}">
        <p14:creationId xmlns:p14="http://schemas.microsoft.com/office/powerpoint/2010/main" val="43520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a:t>
            </a:r>
            <a:r>
              <a:rPr lang="en-GB" baseline="0" dirty="0"/>
              <a:t> have covered the entire specification we then concentrate on using the assessments to identify each students areas of weakness.</a:t>
            </a:r>
          </a:p>
          <a:p>
            <a:r>
              <a:rPr lang="en-GB" baseline="0" dirty="0"/>
              <a:t>After each assessment the teacher will receive a class report and each individual will receive an individual feedback sheet.</a:t>
            </a:r>
          </a:p>
          <a:p>
            <a:r>
              <a:rPr lang="en-GB" baseline="0" dirty="0"/>
              <a:t>The teacher will initially address any misconceptions and areas of weakness shared by the class and then go onto deal with any individual issues using appropriate resources ( i.e. laptops and computer rooms). </a:t>
            </a:r>
          </a:p>
          <a:p>
            <a:r>
              <a:rPr lang="en-GB" baseline="0" dirty="0"/>
              <a:t>It is essential students take responsibility at this point and take the opportunity to address issues independently maximise their final grade.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34</a:t>
            </a:fld>
            <a:endParaRPr lang="en-GB" dirty="0"/>
          </a:p>
        </p:txBody>
      </p:sp>
    </p:spTree>
    <p:extLst>
      <p:ext uri="{BB962C8B-B14F-4D97-AF65-F5344CB8AC3E}">
        <p14:creationId xmlns:p14="http://schemas.microsoft.com/office/powerpoint/2010/main" val="188693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a:t>
            </a:r>
            <a:r>
              <a:rPr lang="en-GB" baseline="0" dirty="0"/>
              <a:t> have covered the entire specification we then concentrate on using the assessments to identify each students areas of weakness.</a:t>
            </a:r>
          </a:p>
          <a:p>
            <a:r>
              <a:rPr lang="en-GB" baseline="0" dirty="0"/>
              <a:t>After each assessment the teacher will receive a class report and each individual will receive an individual feedback sheet.</a:t>
            </a:r>
          </a:p>
          <a:p>
            <a:r>
              <a:rPr lang="en-GB" baseline="0" dirty="0"/>
              <a:t>The teacher will initially address any misconceptions and areas of weakness shared by the class and then go onto deal with any individual issues using appropriate resources ( i.e. laptops and computer rooms). </a:t>
            </a:r>
          </a:p>
          <a:p>
            <a:r>
              <a:rPr lang="en-GB" baseline="0" dirty="0"/>
              <a:t>It is essential students take responsibility at this point and take the opportunity to address issues independently maximise their final grade.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36</a:t>
            </a:fld>
            <a:endParaRPr lang="en-GB" dirty="0"/>
          </a:p>
        </p:txBody>
      </p:sp>
    </p:spTree>
    <p:extLst>
      <p:ext uri="{BB962C8B-B14F-4D97-AF65-F5344CB8AC3E}">
        <p14:creationId xmlns:p14="http://schemas.microsoft.com/office/powerpoint/2010/main" val="136788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05/10/2017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05/10/2017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05/10/2017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05/10/2017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573017"/>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4"/>
            <a:ext cx="10363200" cy="66630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9B2AF56-0474-404F-BC45-3D4C9C5270F1}" type="datetimeFigureOut">
              <a:rPr lang="en-GB" smtClean="0"/>
              <a:t>05/10/2017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B2AF56-0474-404F-BC45-3D4C9C5270F1}" type="datetimeFigureOut">
              <a:rPr lang="en-GB" smtClean="0"/>
              <a:t>05/10/2017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B2AF56-0474-404F-BC45-3D4C9C5270F1}" type="datetimeFigureOut">
              <a:rPr lang="en-GB" smtClean="0"/>
              <a:t>05/10/2017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B2AF56-0474-404F-BC45-3D4C9C5270F1}" type="datetimeFigureOut">
              <a:rPr lang="en-GB" smtClean="0"/>
              <a:t>05/10/2017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2AF56-0474-404F-BC45-3D4C9C5270F1}" type="datetimeFigureOut">
              <a:rPr lang="en-GB" smtClean="0"/>
              <a:t>05/10/2017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46681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3506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05/10/2017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05/10/2017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p:nvPr userDrawn="1"/>
        </p:nvPicPr>
        <p:blipFill rotWithShape="1">
          <a:blip r:embed="rId13" cstate="print">
            <a:extLst>
              <a:ext uri="{28A0092B-C50C-407E-A947-70E740481C1C}">
                <a14:useLocalDpi xmlns:a14="http://schemas.microsoft.com/office/drawing/2010/main" val="0"/>
              </a:ext>
            </a:extLst>
          </a:blip>
          <a:srcRect t="94439" r="202" b="1403"/>
          <a:stretch/>
        </p:blipFill>
        <p:spPr>
          <a:xfrm>
            <a:off x="0" y="6139375"/>
            <a:ext cx="12192000" cy="718625"/>
          </a:xfrm>
          <a:prstGeom prst="rect">
            <a:avLst/>
          </a:prstGeom>
        </p:spPr>
      </p:pic>
      <p:pic>
        <p:nvPicPr>
          <p:cNvPr id="10" name="Picture 9"/>
          <p:cNvPicPr/>
          <p:nvPr userDrawn="1"/>
        </p:nvPicPr>
        <p:blipFill rotWithShape="1">
          <a:blip r:embed="rId13" cstate="print">
            <a:extLst>
              <a:ext uri="{28A0092B-C50C-407E-A947-70E740481C1C}">
                <a14:useLocalDpi xmlns:a14="http://schemas.microsoft.com/office/drawing/2010/main" val="0"/>
              </a:ext>
            </a:extLst>
          </a:blip>
          <a:srcRect l="49274" t="2787" b="90011"/>
          <a:stretch/>
        </p:blipFill>
        <p:spPr>
          <a:xfrm>
            <a:off x="9089101" y="185019"/>
            <a:ext cx="3102899" cy="623095"/>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33409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573325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2AF56-0474-404F-BC45-3D4C9C5270F1}" type="datetimeFigureOut">
              <a:rPr lang="en-GB" smtClean="0"/>
              <a:t>05/10/2017</a:t>
            </a:fld>
            <a:endParaRPr lang="en-GB" dirty="0"/>
          </a:p>
        </p:txBody>
      </p:sp>
      <p:sp>
        <p:nvSpPr>
          <p:cNvPr id="5" name="Footer Placeholder 4"/>
          <p:cNvSpPr>
            <a:spLocks noGrp="1"/>
          </p:cNvSpPr>
          <p:nvPr>
            <p:ph type="ftr" sz="quarter" idx="3"/>
          </p:nvPr>
        </p:nvSpPr>
        <p:spPr>
          <a:xfrm>
            <a:off x="4165600" y="57332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573325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AFD58-C948-483E-890F-595EDA1F0601}"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13" Type="http://schemas.openxmlformats.org/officeDocument/2006/relationships/image" Target="../media/image28.emf"/><Relationship Id="rId3" Type="http://schemas.openxmlformats.org/officeDocument/2006/relationships/notesSlide" Target="../notesSlides/notesSlide6.xml"/><Relationship Id="rId7" Type="http://schemas.openxmlformats.org/officeDocument/2006/relationships/image" Target="../media/image25.emf"/><Relationship Id="rId12" Type="http://schemas.openxmlformats.org/officeDocument/2006/relationships/oleObject" Target="../embeddings/Microsoft_Excel_97-2003_Worksheet5.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11" Type="http://schemas.openxmlformats.org/officeDocument/2006/relationships/image" Target="../media/image27.emf"/><Relationship Id="rId5" Type="http://schemas.openxmlformats.org/officeDocument/2006/relationships/image" Target="../media/image24.emf"/><Relationship Id="rId15" Type="http://schemas.openxmlformats.org/officeDocument/2006/relationships/image" Target="../media/image29.emf"/><Relationship Id="rId10" Type="http://schemas.openxmlformats.org/officeDocument/2006/relationships/oleObject" Target="../embeddings/Microsoft_Excel_97-2003_Worksheet4.xls"/><Relationship Id="rId4" Type="http://schemas.openxmlformats.org/officeDocument/2006/relationships/oleObject" Target="../embeddings/Microsoft_Excel_97-2003_Worksheet1.xls"/><Relationship Id="rId9" Type="http://schemas.openxmlformats.org/officeDocument/2006/relationships/image" Target="../media/image26.emf"/><Relationship Id="rId14" Type="http://schemas.openxmlformats.org/officeDocument/2006/relationships/oleObject" Target="../embeddings/Microsoft_Excel_97-2003_Worksheet6.xls"/></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Thanks for Joining Us</a:t>
            </a:r>
            <a:endParaRPr lang="en-GB" dirty="0"/>
          </a:p>
        </p:txBody>
      </p:sp>
      <p:sp>
        <p:nvSpPr>
          <p:cNvPr id="7" name="Content Placeholder 6"/>
          <p:cNvSpPr>
            <a:spLocks noGrp="1"/>
          </p:cNvSpPr>
          <p:nvPr>
            <p:ph idx="1"/>
          </p:nvPr>
        </p:nvSpPr>
        <p:spPr>
          <a:xfrm>
            <a:off x="551384" y="1844824"/>
            <a:ext cx="10972800" cy="3340968"/>
          </a:xfrm>
        </p:spPr>
        <p:txBody>
          <a:bodyPr>
            <a:normAutofit lnSpcReduction="10000"/>
          </a:bodyPr>
          <a:lstStyle/>
          <a:p>
            <a:pPr marL="514350" indent="-514350">
              <a:buFont typeface="+mj-lt"/>
              <a:buAutoNum type="arabicPeriod"/>
            </a:pPr>
            <a:r>
              <a:rPr lang="en-GB" sz="2400" dirty="0"/>
              <a:t>Setting and options</a:t>
            </a:r>
          </a:p>
          <a:p>
            <a:pPr marL="514350" indent="-514350">
              <a:buFont typeface="+mj-lt"/>
              <a:buAutoNum type="arabicPeriod"/>
            </a:pPr>
            <a:r>
              <a:rPr lang="en-GB" sz="2400" dirty="0"/>
              <a:t>Show my Homework</a:t>
            </a:r>
          </a:p>
          <a:p>
            <a:pPr marL="514350" indent="-514350">
              <a:buFont typeface="+mj-lt"/>
              <a:buAutoNum type="arabicPeriod"/>
            </a:pPr>
            <a:r>
              <a:rPr lang="en-GB" sz="2400" dirty="0" smtClean="0"/>
              <a:t>GCSE reform, targets </a:t>
            </a:r>
            <a:r>
              <a:rPr lang="en-GB" sz="2400" dirty="0"/>
              <a:t>and making progress</a:t>
            </a:r>
          </a:p>
          <a:p>
            <a:pPr marL="514350" indent="-514350">
              <a:buFont typeface="+mj-lt"/>
              <a:buAutoNum type="arabicPeriod"/>
            </a:pPr>
            <a:r>
              <a:rPr lang="en-GB" sz="2400" dirty="0"/>
              <a:t>Success in English</a:t>
            </a:r>
          </a:p>
          <a:p>
            <a:pPr marL="514350" indent="-514350">
              <a:buFont typeface="+mj-lt"/>
              <a:buAutoNum type="arabicPeriod"/>
            </a:pPr>
            <a:r>
              <a:rPr lang="en-GB" sz="2400" dirty="0"/>
              <a:t>Success in </a:t>
            </a:r>
            <a:r>
              <a:rPr lang="en-GB" sz="2400" dirty="0" smtClean="0"/>
              <a:t>mathematics</a:t>
            </a:r>
          </a:p>
          <a:p>
            <a:pPr marL="514350" indent="-514350">
              <a:buFont typeface="+mj-lt"/>
              <a:buAutoNum type="arabicPeriod"/>
            </a:pPr>
            <a:r>
              <a:rPr lang="en-GB" sz="2400" dirty="0" smtClean="0"/>
              <a:t>Success in science</a:t>
            </a:r>
            <a:endParaRPr lang="en-GB" sz="2400" dirty="0"/>
          </a:p>
          <a:p>
            <a:pPr marL="514350" indent="-514350">
              <a:buFont typeface="+mj-lt"/>
              <a:buAutoNum type="arabicPeriod"/>
            </a:pPr>
            <a:r>
              <a:rPr lang="en-GB" sz="2400" dirty="0"/>
              <a:t>Behaviour for Learning</a:t>
            </a:r>
          </a:p>
          <a:p>
            <a:pPr marL="514350" indent="-514350">
              <a:buFont typeface="+mj-lt"/>
              <a:buAutoNum type="arabicPeriod"/>
            </a:pPr>
            <a:r>
              <a:rPr lang="en-GB" sz="2400" dirty="0"/>
              <a:t>Teaching and Learning including Chromebooks</a:t>
            </a:r>
          </a:p>
        </p:txBody>
      </p:sp>
      <p:pic>
        <p:nvPicPr>
          <p:cNvPr id="1026" name="Picture 2" descr="http://orig11.deviantart.net/c6f5/f/2009/194/f/6/hi_res_lined_paper_texture_by_merileekit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81634">
            <a:off x="7335231" y="2094413"/>
            <a:ext cx="4913945" cy="682295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793102">
            <a:off x="7118472" y="2435993"/>
            <a:ext cx="4673918" cy="1200329"/>
          </a:xfrm>
          <a:prstGeom prst="rect">
            <a:avLst/>
          </a:prstGeom>
          <a:noFill/>
        </p:spPr>
        <p:txBody>
          <a:bodyPr wrap="square" rtlCol="0">
            <a:spAutoFit/>
          </a:bodyPr>
          <a:lstStyle/>
          <a:p>
            <a:r>
              <a:rPr lang="en-GB" sz="3600" b="1" dirty="0" smtClean="0">
                <a:solidFill>
                  <a:srgbClr val="002060"/>
                </a:solidFill>
                <a:latin typeface="Copa Sharp BTN" panose="020B07040302030B0306" pitchFamily="34" charset="0"/>
              </a:rPr>
              <a:t>Get the latest news, updates and reminders every day.</a:t>
            </a:r>
            <a:endParaRPr lang="en-GB" sz="3600" b="1" dirty="0">
              <a:solidFill>
                <a:srgbClr val="002060"/>
              </a:solidFill>
              <a:latin typeface="Copa Sharp BTN" panose="020B07040302030B0306" pitchFamily="34" charset="0"/>
            </a:endParaRPr>
          </a:p>
        </p:txBody>
      </p:sp>
      <p:pic>
        <p:nvPicPr>
          <p:cNvPr id="1028" name="Picture 4" descr="https://encrypted-tbn3.gstatic.com/images?q=tbn:ANd9GcSfMPZ39odhjV1Coz17x9Yqv2F-FPbqTL6Vqy58XtUGTfdbTOh8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86232">
            <a:off x="7486767" y="4243937"/>
            <a:ext cx="666197" cy="6661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lestonemktg.com/wp-content/uploads/2014/04/twitter-log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47121">
            <a:off x="7685691" y="5067521"/>
            <a:ext cx="721353" cy="7213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793102">
            <a:off x="8199129" y="3752171"/>
            <a:ext cx="4330396" cy="646331"/>
          </a:xfrm>
          <a:prstGeom prst="rect">
            <a:avLst/>
          </a:prstGeom>
          <a:noFill/>
        </p:spPr>
        <p:txBody>
          <a:bodyPr wrap="square" rtlCol="0">
            <a:spAutoFit/>
          </a:bodyPr>
          <a:lstStyle/>
          <a:p>
            <a:r>
              <a:rPr lang="en-GB" sz="3600" dirty="0" smtClean="0">
                <a:solidFill>
                  <a:srgbClr val="002060"/>
                </a:solidFill>
                <a:latin typeface="Copa Sharp BTN" panose="020B07040302030B0306" pitchFamily="34" charset="0"/>
              </a:rPr>
              <a:t>Carr Hill High School</a:t>
            </a:r>
            <a:endParaRPr lang="en-GB" sz="3600" dirty="0">
              <a:solidFill>
                <a:srgbClr val="002060"/>
              </a:solidFill>
              <a:latin typeface="Copa Sharp BTN" panose="020B07040302030B0306" pitchFamily="34" charset="0"/>
            </a:endParaRPr>
          </a:p>
        </p:txBody>
      </p:sp>
      <p:sp>
        <p:nvSpPr>
          <p:cNvPr id="10" name="TextBox 9"/>
          <p:cNvSpPr txBox="1"/>
          <p:nvPr/>
        </p:nvSpPr>
        <p:spPr>
          <a:xfrm rot="20793102">
            <a:off x="8383549" y="4560854"/>
            <a:ext cx="4330396" cy="646331"/>
          </a:xfrm>
          <a:prstGeom prst="rect">
            <a:avLst/>
          </a:prstGeom>
          <a:noFill/>
        </p:spPr>
        <p:txBody>
          <a:bodyPr wrap="square" rtlCol="0">
            <a:spAutoFit/>
          </a:bodyPr>
          <a:lstStyle/>
          <a:p>
            <a:r>
              <a:rPr lang="en-GB" sz="3600" dirty="0" smtClean="0">
                <a:solidFill>
                  <a:srgbClr val="002060"/>
                </a:solidFill>
                <a:latin typeface="Copa Sharp BTN" panose="020B07040302030B0306" pitchFamily="34" charset="0"/>
              </a:rPr>
              <a:t>@CarrHillSchool</a:t>
            </a:r>
            <a:endParaRPr lang="en-GB" sz="3600" dirty="0">
              <a:solidFill>
                <a:srgbClr val="002060"/>
              </a:solidFill>
              <a:latin typeface="Copa Sharp BTN" panose="020B07040302030B0306" pitchFamily="34" charset="0"/>
            </a:endParaRPr>
          </a:p>
        </p:txBody>
      </p:sp>
    </p:spTree>
    <p:extLst>
      <p:ext uri="{BB962C8B-B14F-4D97-AF65-F5344CB8AC3E}">
        <p14:creationId xmlns:p14="http://schemas.microsoft.com/office/powerpoint/2010/main" val="1652995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25" y="543697"/>
            <a:ext cx="8106032" cy="5041557"/>
          </a:xfrm>
          <a:prstGeom prst="rect">
            <a:avLst/>
          </a:prstGeom>
        </p:spPr>
      </p:pic>
      <p:sp>
        <p:nvSpPr>
          <p:cNvPr id="3" name="TextBox 2"/>
          <p:cNvSpPr txBox="1"/>
          <p:nvPr/>
        </p:nvSpPr>
        <p:spPr>
          <a:xfrm>
            <a:off x="4300152" y="3778067"/>
            <a:ext cx="2660822" cy="1323439"/>
          </a:xfrm>
          <a:prstGeom prst="rect">
            <a:avLst/>
          </a:prstGeom>
          <a:noFill/>
        </p:spPr>
        <p:txBody>
          <a:bodyPr wrap="square" rtlCol="0">
            <a:spAutoFit/>
          </a:bodyPr>
          <a:lstStyle/>
          <a:p>
            <a:pPr algn="ctr"/>
            <a:r>
              <a:rPr lang="en-GB" sz="2000" b="1" dirty="0" smtClean="0"/>
              <a:t>DO NOT USE THIS SECTION TO LOGIN USE THE ABOVE RED OFFICE 365 BUTTON</a:t>
            </a:r>
            <a:endParaRPr lang="en-GB" sz="2000" b="1" dirty="0"/>
          </a:p>
        </p:txBody>
      </p:sp>
      <p:sp>
        <p:nvSpPr>
          <p:cNvPr id="4" name="TextBox 3"/>
          <p:cNvSpPr txBox="1"/>
          <p:nvPr/>
        </p:nvSpPr>
        <p:spPr>
          <a:xfrm>
            <a:off x="8583827" y="2792628"/>
            <a:ext cx="2323069" cy="923330"/>
          </a:xfrm>
          <a:prstGeom prst="rect">
            <a:avLst/>
          </a:prstGeom>
          <a:noFill/>
        </p:spPr>
        <p:txBody>
          <a:bodyPr wrap="square" rtlCol="0">
            <a:spAutoFit/>
          </a:bodyPr>
          <a:lstStyle/>
          <a:p>
            <a:r>
              <a:rPr lang="en-GB" b="1" dirty="0" smtClean="0"/>
              <a:t>Click here - Use the Red Office 365 button to log in </a:t>
            </a:r>
            <a:endParaRPr lang="en-GB" b="1" dirty="0"/>
          </a:p>
        </p:txBody>
      </p:sp>
    </p:spTree>
    <p:extLst>
      <p:ext uri="{BB962C8B-B14F-4D97-AF65-F5344CB8AC3E}">
        <p14:creationId xmlns:p14="http://schemas.microsoft.com/office/powerpoint/2010/main" val="166578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83" y="434031"/>
            <a:ext cx="10190205" cy="5731990"/>
          </a:xfrm>
          <a:prstGeom prst="rect">
            <a:avLst/>
          </a:prstGeom>
        </p:spPr>
      </p:pic>
      <p:sp>
        <p:nvSpPr>
          <p:cNvPr id="3" name="TextBox 2"/>
          <p:cNvSpPr txBox="1"/>
          <p:nvPr/>
        </p:nvSpPr>
        <p:spPr>
          <a:xfrm>
            <a:off x="8213124" y="3698789"/>
            <a:ext cx="3443417" cy="1200329"/>
          </a:xfrm>
          <a:prstGeom prst="rect">
            <a:avLst/>
          </a:prstGeom>
          <a:noFill/>
        </p:spPr>
        <p:txBody>
          <a:bodyPr wrap="square" rtlCol="0">
            <a:spAutoFit/>
          </a:bodyPr>
          <a:lstStyle/>
          <a:p>
            <a:pPr algn="ctr"/>
            <a:r>
              <a:rPr lang="en-GB" sz="2400" b="1" dirty="0" smtClean="0"/>
              <a:t>Log in with their full school email address and password </a:t>
            </a:r>
            <a:endParaRPr lang="en-GB" sz="2400" b="1" dirty="0"/>
          </a:p>
        </p:txBody>
      </p:sp>
    </p:spTree>
    <p:extLst>
      <p:ext uri="{BB962C8B-B14F-4D97-AF65-F5344CB8AC3E}">
        <p14:creationId xmlns:p14="http://schemas.microsoft.com/office/powerpoint/2010/main" val="389252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097178"/>
            <a:ext cx="9728886" cy="5472498"/>
          </a:xfrm>
          <a:prstGeom prst="rect">
            <a:avLst/>
          </a:prstGeom>
        </p:spPr>
      </p:pic>
      <p:sp>
        <p:nvSpPr>
          <p:cNvPr id="4" name="TextBox 3"/>
          <p:cNvSpPr txBox="1"/>
          <p:nvPr/>
        </p:nvSpPr>
        <p:spPr>
          <a:xfrm>
            <a:off x="790833" y="428368"/>
            <a:ext cx="9976022" cy="523220"/>
          </a:xfrm>
          <a:prstGeom prst="rect">
            <a:avLst/>
          </a:prstGeom>
          <a:noFill/>
        </p:spPr>
        <p:txBody>
          <a:bodyPr wrap="square" rtlCol="0">
            <a:spAutoFit/>
          </a:bodyPr>
          <a:lstStyle/>
          <a:p>
            <a:pPr algn="ctr"/>
            <a:r>
              <a:rPr lang="en-GB" sz="2800" b="1" dirty="0" smtClean="0"/>
              <a:t>They now have access to their account on Show My Homework</a:t>
            </a:r>
            <a:endParaRPr lang="en-GB" sz="2800" b="1" dirty="0"/>
          </a:p>
        </p:txBody>
      </p:sp>
    </p:spTree>
    <p:extLst>
      <p:ext uri="{BB962C8B-B14F-4D97-AF65-F5344CB8AC3E}">
        <p14:creationId xmlns:p14="http://schemas.microsoft.com/office/powerpoint/2010/main" val="95176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2492896"/>
            <a:ext cx="9217024" cy="1303094"/>
          </a:xfrm>
        </p:spPr>
        <p:txBody>
          <a:bodyPr>
            <a:normAutofit fontScale="90000"/>
          </a:bodyPr>
          <a:lstStyle/>
          <a:p>
            <a:r>
              <a:rPr lang="en-GB" sz="6000" dirty="0" smtClean="0"/>
              <a:t>GCSE reform, targets</a:t>
            </a:r>
            <a:r>
              <a:rPr lang="en-GB" sz="6000" dirty="0"/>
              <a:t> </a:t>
            </a:r>
            <a:r>
              <a:rPr lang="en-GB" sz="6000" dirty="0" smtClean="0"/>
              <a:t>and  monitoring progress</a:t>
            </a:r>
            <a:br>
              <a:rPr lang="en-GB" sz="6000" dirty="0" smtClean="0"/>
            </a:br>
            <a:r>
              <a:rPr lang="en-GB" sz="2200" b="0" dirty="0" smtClean="0"/>
              <a:t>Liz Hilton-Peet</a:t>
            </a:r>
            <a:br>
              <a:rPr lang="en-GB" sz="2200" b="0" dirty="0" smtClean="0"/>
            </a:br>
            <a:r>
              <a:rPr lang="en-GB" sz="2200" b="0" dirty="0" smtClean="0"/>
              <a:t>Assistant Headteacher</a:t>
            </a:r>
            <a:br>
              <a:rPr lang="en-GB" sz="2200" b="0" dirty="0" smtClean="0"/>
            </a:br>
            <a:endParaRPr lang="en-GB" sz="2200" b="0" dirty="0"/>
          </a:p>
        </p:txBody>
      </p:sp>
    </p:spTree>
    <p:extLst>
      <p:ext uri="{BB962C8B-B14F-4D97-AF65-F5344CB8AC3E}">
        <p14:creationId xmlns:p14="http://schemas.microsoft.com/office/powerpoint/2010/main" val="4074052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2204865"/>
            <a:ext cx="10801200" cy="4032447"/>
          </a:xfrm>
        </p:spPr>
        <p:txBody>
          <a:bodyPr>
            <a:noAutofit/>
          </a:bodyPr>
          <a:lstStyle/>
          <a:p>
            <a:pPr marL="0" indent="0">
              <a:buNone/>
            </a:pPr>
            <a:r>
              <a:rPr lang="en-GB" sz="2000" dirty="0"/>
              <a:t>GCSEs and A levels in England are being reformed, to match the best systems in the world and keep pace with universities’ and employers’ demands.</a:t>
            </a:r>
          </a:p>
          <a:p>
            <a:pPr marL="0" indent="0">
              <a:buNone/>
            </a:pPr>
            <a:endParaRPr lang="en-GB" sz="2000" dirty="0"/>
          </a:p>
          <a:p>
            <a:r>
              <a:rPr lang="en-GB" sz="2000" dirty="0"/>
              <a:t>GCSE </a:t>
            </a:r>
            <a:r>
              <a:rPr lang="en-GB" sz="2000" b="1" dirty="0"/>
              <a:t>content</a:t>
            </a:r>
            <a:r>
              <a:rPr lang="en-GB" sz="2000" dirty="0"/>
              <a:t> will be more </a:t>
            </a:r>
            <a:r>
              <a:rPr lang="en-GB" sz="2000" dirty="0" smtClean="0"/>
              <a:t>challenging and rigorous </a:t>
            </a:r>
            <a:r>
              <a:rPr lang="en-GB" sz="2000" dirty="0"/>
              <a:t>but still suitable for all </a:t>
            </a:r>
            <a:r>
              <a:rPr lang="en-GB" sz="2000" dirty="0" smtClean="0"/>
              <a:t>abilities.</a:t>
            </a:r>
            <a:endParaRPr lang="en-GB" sz="2000" dirty="0"/>
          </a:p>
          <a:p>
            <a:r>
              <a:rPr lang="en-GB" sz="2000" dirty="0"/>
              <a:t>GCSEs will be </a:t>
            </a:r>
            <a:r>
              <a:rPr lang="en-GB" sz="2000" b="1" dirty="0"/>
              <a:t>graded</a:t>
            </a:r>
            <a:r>
              <a:rPr lang="en-GB" sz="2000" dirty="0"/>
              <a:t> on a new scale of 9 to 1 rather than A* to </a:t>
            </a:r>
            <a:r>
              <a:rPr lang="en-GB" sz="2000" dirty="0" smtClean="0"/>
              <a:t>G, </a:t>
            </a:r>
            <a:r>
              <a:rPr lang="en-GB" sz="2000" dirty="0"/>
              <a:t>with 9 the highest grade, to distinguish clearly between the reformed and unreformed </a:t>
            </a:r>
            <a:r>
              <a:rPr lang="en-GB" sz="2000" dirty="0" smtClean="0"/>
              <a:t>qualifications.</a:t>
            </a:r>
          </a:p>
          <a:p>
            <a:r>
              <a:rPr lang="en-GB" sz="2000" b="1" dirty="0" smtClean="0"/>
              <a:t>Assessment</a:t>
            </a:r>
            <a:r>
              <a:rPr lang="en-GB" sz="2000" dirty="0" smtClean="0"/>
              <a:t> is mostly by examination rather than partly by coursework.</a:t>
            </a:r>
          </a:p>
          <a:p>
            <a:r>
              <a:rPr lang="en-GB" sz="2000" dirty="0" smtClean="0"/>
              <a:t>Foundation and higher </a:t>
            </a:r>
            <a:r>
              <a:rPr lang="en-GB" sz="2000" b="1" dirty="0" smtClean="0"/>
              <a:t>tiers</a:t>
            </a:r>
            <a:r>
              <a:rPr lang="en-GB" sz="2000" dirty="0" smtClean="0"/>
              <a:t> are now only available in maths, science and languages. </a:t>
            </a:r>
          </a:p>
          <a:p>
            <a:r>
              <a:rPr lang="en-GB" sz="2000" b="1" dirty="0" smtClean="0"/>
              <a:t>Grading</a:t>
            </a:r>
            <a:r>
              <a:rPr lang="en-GB" sz="2000" dirty="0" smtClean="0"/>
              <a:t> is now on a 1-9 scale rather than on an A*-G scale.</a:t>
            </a:r>
            <a:endParaRPr lang="en-GB" sz="2000" dirty="0"/>
          </a:p>
          <a:p>
            <a:pPr fontAlgn="base"/>
            <a:endParaRPr lang="en-GB" sz="2000" dirty="0" smtClean="0"/>
          </a:p>
          <a:p>
            <a:pPr fontAlgn="base"/>
            <a:endParaRPr lang="en-GB" sz="2000" dirty="0"/>
          </a:p>
          <a:p>
            <a:pPr fontAlgn="base"/>
            <a:endParaRPr lang="en-GB" sz="2000" dirty="0" smtClean="0">
              <a:solidFill>
                <a:srgbClr val="404040"/>
              </a:solidFill>
              <a:latin typeface="+mj-lt"/>
            </a:endParaRPr>
          </a:p>
        </p:txBody>
      </p:sp>
      <p:sp>
        <p:nvSpPr>
          <p:cNvPr id="4" name="Title 3"/>
          <p:cNvSpPr>
            <a:spLocks noGrp="1"/>
          </p:cNvSpPr>
          <p:nvPr>
            <p:ph type="title"/>
          </p:nvPr>
        </p:nvSpPr>
        <p:spPr>
          <a:xfrm>
            <a:off x="609600" y="701824"/>
            <a:ext cx="10972800" cy="1143000"/>
          </a:xfrm>
        </p:spPr>
        <p:txBody>
          <a:bodyPr>
            <a:normAutofit/>
          </a:bodyPr>
          <a:lstStyle/>
          <a:p>
            <a:r>
              <a:rPr lang="en-GB" dirty="0"/>
              <a:t>Why and how are </a:t>
            </a:r>
            <a:r>
              <a:rPr lang="en-GB" dirty="0" smtClean="0"/>
              <a:t>GCSEs changing</a:t>
            </a:r>
            <a:r>
              <a:rPr lang="en-GB" dirty="0"/>
              <a:t>?</a:t>
            </a:r>
          </a:p>
        </p:txBody>
      </p:sp>
    </p:spTree>
    <p:extLst>
      <p:ext uri="{BB962C8B-B14F-4D97-AF65-F5344CB8AC3E}">
        <p14:creationId xmlns:p14="http://schemas.microsoft.com/office/powerpoint/2010/main" val="3243390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gglescliffe.org.uk/images/documents/exams/2015/ofqual-grading-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16632"/>
            <a:ext cx="4752528" cy="5897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independent.co.uk/s3fs-public/styles/story_medium/public/thumbnails/image/2017/08/01/13/gra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061" y="980728"/>
            <a:ext cx="4066483" cy="484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659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43572" y="1556792"/>
          <a:ext cx="7704856" cy="4104450"/>
        </p:xfrm>
        <a:graphic>
          <a:graphicData uri="http://schemas.openxmlformats.org/drawingml/2006/table">
            <a:tbl>
              <a:tblPr/>
              <a:tblGrid>
                <a:gridCol w="1261771"/>
                <a:gridCol w="1288617"/>
                <a:gridCol w="1288617"/>
                <a:gridCol w="1288617"/>
                <a:gridCol w="1288617"/>
                <a:gridCol w="1288617"/>
              </a:tblGrid>
              <a:tr h="442397">
                <a:tc gridSpan="6">
                  <a:txBody>
                    <a:bodyPr/>
                    <a:lstStyle/>
                    <a:p>
                      <a:pPr algn="ctr" fontAlgn="ctr"/>
                      <a:r>
                        <a:rPr lang="en-GB" sz="2000" b="0" i="0" u="none" strike="noStrike" dirty="0">
                          <a:solidFill>
                            <a:srgbClr val="0070C0"/>
                          </a:solidFill>
                          <a:effectLst/>
                          <a:latin typeface="Calibri" panose="020F0502020204030204" pitchFamily="34" charset="0"/>
                        </a:rPr>
                        <a:t>Above Average School - Physics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56374">
                <a:tc>
                  <a:txBody>
                    <a:bodyPr/>
                    <a:lstStyle/>
                    <a:p>
                      <a:pPr algn="ctr" fontAlgn="ctr"/>
                      <a:r>
                        <a:rPr lang="en-GB" sz="1600" b="1" i="1" u="none" strike="noStrike" dirty="0">
                          <a:solidFill>
                            <a:srgbClr val="000000"/>
                          </a:solidFill>
                          <a:effectLst/>
                          <a:latin typeface="Calibri" panose="020F0502020204030204" pitchFamily="34" charset="0"/>
                        </a:rPr>
                        <a:t>KS2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GB" sz="1600" b="1" i="1" u="none" strike="noStrike" dirty="0">
                          <a:solidFill>
                            <a:srgbClr val="000000"/>
                          </a:solidFill>
                          <a:effectLst/>
                          <a:latin typeface="Calibri" panose="020F0502020204030204" pitchFamily="34" charset="0"/>
                        </a:rPr>
                        <a:t>KS3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fontAlgn="ctr"/>
                      <a:r>
                        <a:rPr lang="en-GB" sz="1600" b="1" i="1" u="none" strike="noStrike" dirty="0">
                          <a:solidFill>
                            <a:srgbClr val="000000"/>
                          </a:solidFill>
                          <a:effectLst/>
                          <a:latin typeface="Calibri" panose="020F0502020204030204" pitchFamily="34" charset="0"/>
                        </a:rPr>
                        <a:t>KS4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056836">
                <a:tc>
                  <a:txBody>
                    <a:bodyPr/>
                    <a:lstStyle/>
                    <a:p>
                      <a:pPr algn="ctr" fontAlgn="ctr"/>
                      <a:r>
                        <a:rPr lang="en-GB" sz="1000" b="0" i="0" u="none" strike="noStrike" dirty="0">
                          <a:solidFill>
                            <a:srgbClr val="000000"/>
                          </a:solidFill>
                          <a:effectLst/>
                          <a:latin typeface="Calibri" panose="020F0502020204030204" pitchFamily="34" charset="0"/>
                        </a:rPr>
                        <a:t>Average Scaled Score (Reading / Maths)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Year 7 Target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Year 8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Year 9 Target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Year 10 Target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Year 11 Target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775">
                <a:tc>
                  <a:txBody>
                    <a:bodyPr/>
                    <a:lstStyle/>
                    <a:p>
                      <a:pPr algn="ctr" fontAlgn="ctr"/>
                      <a:r>
                        <a:rPr lang="en-GB" sz="1000" b="0" i="0" u="none" strike="noStrike" dirty="0">
                          <a:solidFill>
                            <a:srgbClr val="000000"/>
                          </a:solidFill>
                          <a:effectLst/>
                          <a:latin typeface="Arial" panose="020B0604020202020204" pitchFamily="34" charset="0"/>
                        </a:rPr>
                        <a:t>112-120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r>
              <a:tr h="245775">
                <a:tc>
                  <a:txBody>
                    <a:bodyPr/>
                    <a:lstStyle/>
                    <a:p>
                      <a:pPr algn="ctr" fontAlgn="ctr"/>
                      <a:r>
                        <a:rPr lang="en-GB" sz="1000" b="0" i="0" u="none" strike="noStrike" dirty="0">
                          <a:solidFill>
                            <a:srgbClr val="000000"/>
                          </a:solidFill>
                          <a:effectLst/>
                          <a:latin typeface="Arial" panose="020B0604020202020204" pitchFamily="34" charset="0"/>
                        </a:rPr>
                        <a:t>110-111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245775">
                <a:tc>
                  <a:txBody>
                    <a:bodyPr/>
                    <a:lstStyle/>
                    <a:p>
                      <a:pPr algn="ctr" fontAlgn="ctr"/>
                      <a:r>
                        <a:rPr lang="en-GB" sz="1000" b="0" i="0" u="none" strike="noStrike" dirty="0">
                          <a:solidFill>
                            <a:srgbClr val="000000"/>
                          </a:solidFill>
                          <a:effectLst/>
                          <a:latin typeface="Arial" panose="020B0604020202020204" pitchFamily="34" charset="0"/>
                        </a:rPr>
                        <a:t>107-109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r>
              <a:tr h="245775">
                <a:tc>
                  <a:txBody>
                    <a:bodyPr/>
                    <a:lstStyle/>
                    <a:p>
                      <a:pPr algn="ctr" fontAlgn="ctr"/>
                      <a:r>
                        <a:rPr lang="en-GB" sz="1000" b="0" i="0" u="none" strike="noStrike" dirty="0">
                          <a:solidFill>
                            <a:srgbClr val="000000"/>
                          </a:solidFill>
                          <a:effectLst/>
                          <a:latin typeface="Arial" panose="020B0604020202020204" pitchFamily="34" charset="0"/>
                        </a:rPr>
                        <a:t>103-106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245775">
                <a:tc>
                  <a:txBody>
                    <a:bodyPr/>
                    <a:lstStyle/>
                    <a:p>
                      <a:pPr algn="ctr" fontAlgn="ctr"/>
                      <a:r>
                        <a:rPr lang="en-GB" sz="1000" b="0" i="0" u="none" strike="noStrike" dirty="0">
                          <a:solidFill>
                            <a:srgbClr val="000000"/>
                          </a:solidFill>
                          <a:effectLst/>
                          <a:latin typeface="Arial" panose="020B0604020202020204" pitchFamily="34" charset="0"/>
                        </a:rPr>
                        <a:t>99-102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245775">
                <a:tc>
                  <a:txBody>
                    <a:bodyPr/>
                    <a:lstStyle/>
                    <a:p>
                      <a:pPr algn="ctr" fontAlgn="ctr"/>
                      <a:r>
                        <a:rPr lang="en-GB" sz="1000" b="0" i="0" u="none" strike="noStrike" dirty="0">
                          <a:solidFill>
                            <a:srgbClr val="000000"/>
                          </a:solidFill>
                          <a:effectLst/>
                          <a:latin typeface="Arial" panose="020B0604020202020204" pitchFamily="34" charset="0"/>
                        </a:rPr>
                        <a:t>93-98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245775">
                <a:tc>
                  <a:txBody>
                    <a:bodyPr/>
                    <a:lstStyle/>
                    <a:p>
                      <a:pPr algn="ctr" fontAlgn="ctr"/>
                      <a:r>
                        <a:rPr lang="en-GB" sz="1000" b="0" i="0" u="none" strike="noStrike" dirty="0">
                          <a:solidFill>
                            <a:srgbClr val="000000"/>
                          </a:solidFill>
                          <a:effectLst/>
                          <a:latin typeface="Arial" panose="020B0604020202020204" pitchFamily="34" charset="0"/>
                        </a:rPr>
                        <a:t>89-92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245775">
                <a:tc>
                  <a:txBody>
                    <a:bodyPr/>
                    <a:lstStyle/>
                    <a:p>
                      <a:pPr algn="ctr" fontAlgn="ctr"/>
                      <a:r>
                        <a:rPr lang="en-GB" sz="1000" b="0" i="0" u="none" strike="noStrike" dirty="0">
                          <a:solidFill>
                            <a:srgbClr val="000000"/>
                          </a:solidFill>
                          <a:effectLst/>
                          <a:latin typeface="Arial" panose="020B0604020202020204" pitchFamily="34" charset="0"/>
                        </a:rPr>
                        <a:t>80-88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82643">
                <a:tc>
                  <a:txBody>
                    <a:bodyPr/>
                    <a:lstStyle/>
                    <a:p>
                      <a:pPr algn="ctr" fontAlgn="ctr"/>
                      <a:r>
                        <a:rPr lang="en-GB" sz="600" b="0" i="0" u="none" strike="noStrike" dirty="0">
                          <a:solidFill>
                            <a:srgbClr val="000000"/>
                          </a:solidFill>
                          <a:effectLst/>
                          <a:latin typeface="Calibri" panose="020F0502020204030204" pitchFamily="34" charset="0"/>
                        </a:rPr>
                        <a:t>Below Level Test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sp>
        <p:nvSpPr>
          <p:cNvPr id="5" name="Title 4"/>
          <p:cNvSpPr>
            <a:spLocks noGrp="1"/>
          </p:cNvSpPr>
          <p:nvPr>
            <p:ph type="title"/>
          </p:nvPr>
        </p:nvSpPr>
        <p:spPr/>
        <p:txBody>
          <a:bodyPr/>
          <a:lstStyle/>
          <a:p>
            <a:r>
              <a:rPr lang="en-GB" dirty="0" smtClean="0"/>
              <a:t>Setting Targets</a:t>
            </a:r>
            <a:endParaRPr lang="en-GB" dirty="0"/>
          </a:p>
        </p:txBody>
      </p:sp>
    </p:spTree>
    <p:extLst>
      <p:ext uri="{BB962C8B-B14F-4D97-AF65-F5344CB8AC3E}">
        <p14:creationId xmlns:p14="http://schemas.microsoft.com/office/powerpoint/2010/main" val="1172997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24" y="1196752"/>
            <a:ext cx="10972800" cy="1143000"/>
          </a:xfrm>
        </p:spPr>
        <p:txBody>
          <a:bodyPr>
            <a:normAutofit/>
          </a:bodyPr>
          <a:lstStyle/>
          <a:p>
            <a:r>
              <a:rPr lang="en-GB" sz="4000" dirty="0" smtClean="0"/>
              <a:t>Keeping track of progress</a:t>
            </a:r>
            <a:endParaRPr lang="en-GB" sz="4000" dirty="0"/>
          </a:p>
        </p:txBody>
      </p:sp>
      <p:sp>
        <p:nvSpPr>
          <p:cNvPr id="4" name="Content Placeholder 3"/>
          <p:cNvSpPr>
            <a:spLocks noGrp="1"/>
          </p:cNvSpPr>
          <p:nvPr>
            <p:ph sz="half" idx="1"/>
          </p:nvPr>
        </p:nvSpPr>
        <p:spPr>
          <a:xfrm>
            <a:off x="911424" y="2924944"/>
            <a:ext cx="7718648" cy="3412976"/>
          </a:xfrm>
        </p:spPr>
        <p:txBody>
          <a:bodyPr/>
          <a:lstStyle/>
          <a:p>
            <a:r>
              <a:rPr lang="en-GB" dirty="0"/>
              <a:t>Flight </a:t>
            </a:r>
            <a:r>
              <a:rPr lang="en-GB" dirty="0" smtClean="0"/>
              <a:t>paths.</a:t>
            </a:r>
            <a:endParaRPr lang="en-GB" dirty="0"/>
          </a:p>
          <a:p>
            <a:r>
              <a:rPr lang="en-GB" dirty="0"/>
              <a:t>Allows tracking of progress against </a:t>
            </a:r>
            <a:r>
              <a:rPr lang="en-GB" dirty="0" smtClean="0"/>
              <a:t>targets.</a:t>
            </a:r>
            <a:endParaRPr lang="en-GB" dirty="0"/>
          </a:p>
          <a:p>
            <a:r>
              <a:rPr lang="en-GB" dirty="0"/>
              <a:t>Find them in student </a:t>
            </a:r>
            <a:r>
              <a:rPr lang="en-GB" dirty="0" smtClean="0"/>
              <a:t>planners.</a:t>
            </a:r>
            <a:endParaRPr lang="en-GB" dirty="0"/>
          </a:p>
          <a:p>
            <a:endParaRPr lang="en-GB" dirty="0" smtClean="0"/>
          </a:p>
          <a:p>
            <a:endParaRPr lang="en-GB" dirty="0"/>
          </a:p>
        </p:txBody>
      </p:sp>
    </p:spTree>
    <p:extLst>
      <p:ext uri="{BB962C8B-B14F-4D97-AF65-F5344CB8AC3E}">
        <p14:creationId xmlns:p14="http://schemas.microsoft.com/office/powerpoint/2010/main" val="396162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48438" y="332656"/>
            <a:ext cx="4471498" cy="6341682"/>
          </a:xfrm>
          <a:prstGeom prst="rect">
            <a:avLst/>
          </a:prstGeom>
        </p:spPr>
      </p:pic>
      <p:pic>
        <p:nvPicPr>
          <p:cNvPr id="6" name="Picture 5"/>
          <p:cNvPicPr>
            <a:picLocks noChangeAspect="1"/>
          </p:cNvPicPr>
          <p:nvPr/>
        </p:nvPicPr>
        <p:blipFill>
          <a:blip r:embed="rId3"/>
          <a:stretch>
            <a:fillRect/>
          </a:stretch>
        </p:blipFill>
        <p:spPr>
          <a:xfrm>
            <a:off x="6672064" y="332656"/>
            <a:ext cx="4442405" cy="6342189"/>
          </a:xfrm>
          <a:prstGeom prst="rect">
            <a:avLst/>
          </a:prstGeom>
        </p:spPr>
      </p:pic>
    </p:spTree>
    <p:extLst>
      <p:ext uri="{BB962C8B-B14F-4D97-AF65-F5344CB8AC3E}">
        <p14:creationId xmlns:p14="http://schemas.microsoft.com/office/powerpoint/2010/main" val="112852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476672"/>
            <a:ext cx="10972800" cy="1143000"/>
          </a:xfrm>
        </p:spPr>
        <p:txBody>
          <a:bodyPr/>
          <a:lstStyle/>
          <a:p>
            <a:r>
              <a:rPr lang="en-GB" dirty="0" smtClean="0"/>
              <a:t>Reports</a:t>
            </a:r>
            <a:endParaRPr lang="en-GB" dirty="0"/>
          </a:p>
        </p:txBody>
      </p:sp>
      <p:sp>
        <p:nvSpPr>
          <p:cNvPr id="3" name="Content Placeholder 2"/>
          <p:cNvSpPr>
            <a:spLocks noGrp="1"/>
          </p:cNvSpPr>
          <p:nvPr>
            <p:ph idx="1"/>
          </p:nvPr>
        </p:nvSpPr>
        <p:spPr>
          <a:xfrm>
            <a:off x="695400" y="1916832"/>
            <a:ext cx="10441160" cy="3340968"/>
          </a:xfrm>
        </p:spPr>
        <p:txBody>
          <a:bodyPr>
            <a:normAutofit/>
          </a:bodyPr>
          <a:lstStyle/>
          <a:p>
            <a:r>
              <a:rPr lang="en-GB" sz="2400" dirty="0"/>
              <a:t>1-9 grade and A-C confidence level reported in all </a:t>
            </a:r>
            <a:r>
              <a:rPr lang="en-GB" sz="2400" dirty="0" smtClean="0"/>
              <a:t>subjects. For example 2A.</a:t>
            </a:r>
            <a:endParaRPr lang="en-GB" sz="2400" dirty="0"/>
          </a:p>
          <a:p>
            <a:r>
              <a:rPr lang="en-GB" sz="2400" dirty="0" smtClean="0"/>
              <a:t>A </a:t>
            </a:r>
            <a:r>
              <a:rPr lang="en-GB" sz="2400" dirty="0"/>
              <a:t>– very confident of grade</a:t>
            </a:r>
          </a:p>
          <a:p>
            <a:r>
              <a:rPr lang="en-GB" sz="2400" dirty="0" smtClean="0"/>
              <a:t>B </a:t>
            </a:r>
            <a:r>
              <a:rPr lang="en-GB" sz="2400" dirty="0"/>
              <a:t>– confident of grade</a:t>
            </a:r>
          </a:p>
          <a:p>
            <a:r>
              <a:rPr lang="en-GB" sz="2400" dirty="0" smtClean="0"/>
              <a:t>C </a:t>
            </a:r>
            <a:r>
              <a:rPr lang="en-GB" sz="2400" dirty="0"/>
              <a:t>– not as confident of grade</a:t>
            </a:r>
          </a:p>
          <a:p>
            <a:r>
              <a:rPr lang="en-GB" sz="2400" dirty="0"/>
              <a:t>Available on Moodle. Paper copies can be requested from the data manager</a:t>
            </a:r>
          </a:p>
          <a:p>
            <a:r>
              <a:rPr lang="en-GB" sz="2400" dirty="0" smtClean="0"/>
              <a:t>October, December, </a:t>
            </a:r>
            <a:r>
              <a:rPr lang="en-GB" sz="2400" dirty="0"/>
              <a:t>April and </a:t>
            </a:r>
            <a:r>
              <a:rPr lang="en-GB" sz="2400" dirty="0" smtClean="0"/>
              <a:t>July</a:t>
            </a:r>
          </a:p>
          <a:p>
            <a:r>
              <a:rPr lang="en-GB" sz="2400" dirty="0" smtClean="0"/>
              <a:t>A subject in the “red” is a cause for concern</a:t>
            </a:r>
            <a:endParaRPr lang="en-GB" sz="2400" dirty="0"/>
          </a:p>
        </p:txBody>
      </p:sp>
    </p:spTree>
    <p:extLst>
      <p:ext uri="{BB962C8B-B14F-4D97-AF65-F5344CB8AC3E}">
        <p14:creationId xmlns:p14="http://schemas.microsoft.com/office/powerpoint/2010/main" val="4205736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492896"/>
            <a:ext cx="6681067" cy="1303094"/>
          </a:xfrm>
        </p:spPr>
        <p:txBody>
          <a:bodyPr>
            <a:normAutofit fontScale="90000"/>
          </a:bodyPr>
          <a:lstStyle/>
          <a:p>
            <a:r>
              <a:rPr lang="en-GB" sz="7200" dirty="0" smtClean="0"/>
              <a:t>Setting and Options</a:t>
            </a:r>
            <a:br>
              <a:rPr lang="en-GB" sz="7200" dirty="0" smtClean="0"/>
            </a:br>
            <a:r>
              <a:rPr lang="en-GB" sz="2200" b="0" dirty="0" smtClean="0"/>
              <a:t>Liz Hilton-Peet</a:t>
            </a:r>
            <a:r>
              <a:rPr lang="en-GB" sz="2200" b="0" dirty="0" smtClean="0"/>
              <a:t/>
            </a:r>
            <a:br>
              <a:rPr lang="en-GB" sz="2200" b="0" dirty="0" smtClean="0"/>
            </a:br>
            <a:r>
              <a:rPr lang="en-GB" sz="2200" b="0" dirty="0" smtClean="0"/>
              <a:t>Assistant </a:t>
            </a:r>
            <a:r>
              <a:rPr lang="en-GB" sz="2200" b="0" dirty="0" err="1" smtClean="0"/>
              <a:t>Headteacher</a:t>
            </a:r>
            <a:r>
              <a:rPr lang="en-GB" sz="2200" b="0" dirty="0" smtClean="0"/>
              <a:t/>
            </a:r>
            <a:br>
              <a:rPr lang="en-GB" sz="2200" b="0" dirty="0" smtClean="0"/>
            </a:br>
            <a:endParaRPr lang="en-GB" sz="2200" b="0" dirty="0"/>
          </a:p>
        </p:txBody>
      </p:sp>
    </p:spTree>
    <p:extLst>
      <p:ext uri="{BB962C8B-B14F-4D97-AF65-F5344CB8AC3E}">
        <p14:creationId xmlns:p14="http://schemas.microsoft.com/office/powerpoint/2010/main" val="3226440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0933" y="2204864"/>
            <a:ext cx="6681067" cy="1303094"/>
          </a:xfrm>
        </p:spPr>
        <p:txBody>
          <a:bodyPr>
            <a:normAutofit fontScale="90000"/>
          </a:bodyPr>
          <a:lstStyle/>
          <a:p>
            <a:r>
              <a:rPr lang="en-GB" sz="7200" dirty="0" smtClean="0"/>
              <a:t>English</a:t>
            </a:r>
            <a:r>
              <a:rPr lang="en-GB" sz="2200" b="0" dirty="0" smtClean="0"/>
              <a:t/>
            </a:r>
            <a:br>
              <a:rPr lang="en-GB" sz="2200" b="0" dirty="0" smtClean="0"/>
            </a:br>
            <a:r>
              <a:rPr lang="en-GB" sz="2200" b="0" dirty="0" smtClean="0"/>
              <a:t/>
            </a:r>
            <a:br>
              <a:rPr lang="en-GB" sz="2200" b="0" dirty="0" smtClean="0"/>
            </a:br>
            <a:endParaRPr lang="en-GB" sz="2200" b="0" dirty="0"/>
          </a:p>
        </p:txBody>
      </p:sp>
      <p:pic>
        <p:nvPicPr>
          <p:cNvPr id="2052" name="Picture 4" descr="http://www.hkedcity.net/ereading/content_file/218/1765/cover1642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75" r="3735" b="3471"/>
          <a:stretch/>
        </p:blipFill>
        <p:spPr bwMode="auto">
          <a:xfrm rot="21055057">
            <a:off x="1415480" y="1052736"/>
            <a:ext cx="2952328" cy="451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247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Year 8 Course</a:t>
            </a:r>
            <a:endParaRPr lang="en-GB" dirty="0"/>
          </a:p>
        </p:txBody>
      </p:sp>
      <p:sp>
        <p:nvSpPr>
          <p:cNvPr id="3" name="Content Placeholder 2"/>
          <p:cNvSpPr>
            <a:spLocks noGrp="1"/>
          </p:cNvSpPr>
          <p:nvPr>
            <p:ph idx="1"/>
          </p:nvPr>
        </p:nvSpPr>
        <p:spPr>
          <a:xfrm>
            <a:off x="326027" y="1231131"/>
            <a:ext cx="8496944" cy="4824536"/>
          </a:xfrm>
        </p:spPr>
        <p:txBody>
          <a:bodyPr>
            <a:normAutofit fontScale="92500"/>
          </a:bodyPr>
          <a:lstStyle/>
          <a:p>
            <a:r>
              <a:rPr lang="en-GB" sz="2600" dirty="0" smtClean="0"/>
              <a:t>The year 8 English course consolidates and develops skills taught at KS2 whilst preparing students for forthcoming GCSE English and Literature study.</a:t>
            </a:r>
          </a:p>
          <a:p>
            <a:r>
              <a:rPr lang="en-GB" sz="2600" dirty="0" smtClean="0"/>
              <a:t>Students will read a range of fiction and non-fiction texts including contemporary drama and pre twentieth century texts.  They learn to develop the skills of analysis.  A variety of writing styles are practised and there is a focus on improving technical accuracy – spelling, punctuation and grammar.</a:t>
            </a:r>
          </a:p>
          <a:p>
            <a:r>
              <a:rPr lang="en-GB" sz="2600" dirty="0" smtClean="0"/>
              <a:t>In addition to this curricular work, the English department offers a range of extra-curricular activities and competitions to encourage students to write for different audiences and to promote a love of literature and reading. </a:t>
            </a:r>
            <a:endParaRPr lang="en-GB" sz="2600" dirty="0"/>
          </a:p>
          <a:p>
            <a:endParaRPr lang="en-GB" sz="2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4383" y="1196752"/>
            <a:ext cx="2543175" cy="3810000"/>
          </a:xfrm>
          <a:prstGeom prst="rect">
            <a:avLst/>
          </a:prstGeom>
        </p:spPr>
      </p:pic>
    </p:spTree>
    <p:extLst>
      <p:ext uri="{BB962C8B-B14F-4D97-AF65-F5344CB8AC3E}">
        <p14:creationId xmlns:p14="http://schemas.microsoft.com/office/powerpoint/2010/main" val="2419789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Challenge</a:t>
            </a:r>
            <a:endParaRPr lang="en-GB" dirty="0"/>
          </a:p>
        </p:txBody>
      </p:sp>
      <p:sp>
        <p:nvSpPr>
          <p:cNvPr id="3" name="Content Placeholder 2"/>
          <p:cNvSpPr>
            <a:spLocks noGrp="1"/>
          </p:cNvSpPr>
          <p:nvPr>
            <p:ph idx="1"/>
          </p:nvPr>
        </p:nvSpPr>
        <p:spPr>
          <a:xfrm>
            <a:off x="643136" y="1417638"/>
            <a:ext cx="8229600" cy="3845023"/>
          </a:xfrm>
        </p:spPr>
        <p:txBody>
          <a:bodyPr>
            <a:normAutofit/>
          </a:bodyPr>
          <a:lstStyle/>
          <a:p>
            <a:r>
              <a:rPr lang="en-GB" sz="2800" dirty="0"/>
              <a:t>In English, we have created the Carr Hill Reading Challenge!  Students are challenged to read a range of fiction and non-fiction texts.  Then, they record and review their ideas about these texts in their booklets.</a:t>
            </a:r>
          </a:p>
          <a:p>
            <a:r>
              <a:rPr lang="en-GB" sz="2800" dirty="0"/>
              <a:t>As students read more widely, they receive certificates to celebrate their successes.</a:t>
            </a:r>
          </a:p>
          <a:p>
            <a:endParaRPr lang="en-GB" sz="2500" dirty="0"/>
          </a:p>
        </p:txBody>
      </p:sp>
      <p:pic>
        <p:nvPicPr>
          <p:cNvPr id="7" name="Picture 6"/>
          <p:cNvPicPr/>
          <p:nvPr/>
        </p:nvPicPr>
        <p:blipFill rotWithShape="1">
          <a:blip r:embed="rId2"/>
          <a:srcRect l="24533" t="24094" r="25783" b="13248"/>
          <a:stretch/>
        </p:blipFill>
        <p:spPr bwMode="auto">
          <a:xfrm>
            <a:off x="5476388" y="4516561"/>
            <a:ext cx="2491820" cy="1504727"/>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43375" t="24532" r="32196" b="13991"/>
          <a:stretch/>
        </p:blipFill>
        <p:spPr bwMode="auto">
          <a:xfrm rot="1279461">
            <a:off x="8904312" y="2204864"/>
            <a:ext cx="2500288" cy="2934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2731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Library</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All Y8s now have one library lesson per fortnight.  These take place in one of their English lessons.</a:t>
            </a:r>
          </a:p>
          <a:p>
            <a:pPr marL="0" indent="0">
              <a:buNone/>
            </a:pPr>
            <a:r>
              <a:rPr lang="en-GB" dirty="0" smtClean="0"/>
              <a:t>Children are accompanied by their class teacher and our intervention mentor.  This means they can have targeted support for literacy intervention and a chance to do one to one reading.</a:t>
            </a:r>
          </a:p>
          <a:p>
            <a:pPr marL="0" indent="0">
              <a:buNone/>
            </a:pPr>
            <a:r>
              <a:rPr lang="en-GB" dirty="0" smtClean="0"/>
              <a:t>The librarian will also work with small groups of pupils – this could be on Reading Challenge work or improving research skills. </a:t>
            </a:r>
            <a:endParaRPr lang="en-GB" dirty="0"/>
          </a:p>
        </p:txBody>
      </p:sp>
    </p:spTree>
    <p:extLst>
      <p:ext uri="{BB962C8B-B14F-4D97-AF65-F5344CB8AC3E}">
        <p14:creationId xmlns:p14="http://schemas.microsoft.com/office/powerpoint/2010/main" val="1027533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052736"/>
            <a:ext cx="8147248" cy="4176465"/>
          </a:xfrm>
        </p:spPr>
        <p:txBody>
          <a:bodyPr>
            <a:normAutofit/>
          </a:bodyPr>
          <a:lstStyle/>
          <a:p>
            <a:r>
              <a:rPr lang="en-GB" sz="2800" dirty="0"/>
              <a:t>Interventions include one to one or work within small groups.  These will usually be within their normal </a:t>
            </a:r>
            <a:r>
              <a:rPr lang="en-GB" sz="2800" dirty="0" smtClean="0"/>
              <a:t>English lessons and they include both in-class support and withdrawal from lessons on a short term basis. The latter is usually done within timetabled library lessons.</a:t>
            </a:r>
          </a:p>
          <a:p>
            <a:r>
              <a:rPr lang="en-GB" sz="2800" dirty="0" smtClean="0"/>
              <a:t>If other arrangements for more sustained intervention are needed, you will always be informed and regularly updated.</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336" y="1385643"/>
            <a:ext cx="2543175" cy="3810000"/>
          </a:xfrm>
          <a:prstGeom prst="rect">
            <a:avLst/>
          </a:prstGeom>
        </p:spPr>
      </p:pic>
    </p:spTree>
    <p:extLst>
      <p:ext uri="{BB962C8B-B14F-4D97-AF65-F5344CB8AC3E}">
        <p14:creationId xmlns:p14="http://schemas.microsoft.com/office/powerpoint/2010/main" val="2640285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Assessments</a:t>
            </a:r>
            <a:endParaRPr lang="en-GB" dirty="0"/>
          </a:p>
        </p:txBody>
      </p:sp>
      <p:sp>
        <p:nvSpPr>
          <p:cNvPr id="3" name="Content Placeholder 2"/>
          <p:cNvSpPr>
            <a:spLocks noGrp="1"/>
          </p:cNvSpPr>
          <p:nvPr>
            <p:ph idx="1"/>
          </p:nvPr>
        </p:nvSpPr>
        <p:spPr>
          <a:xfrm>
            <a:off x="609600" y="1600200"/>
            <a:ext cx="10972800" cy="3989039"/>
          </a:xfrm>
        </p:spPr>
        <p:txBody>
          <a:bodyPr>
            <a:normAutofit fontScale="92500" lnSpcReduction="10000"/>
          </a:bodyPr>
          <a:lstStyle/>
          <a:p>
            <a:pPr marL="0" indent="0">
              <a:buNone/>
            </a:pPr>
            <a:r>
              <a:rPr lang="en-GB" dirty="0" smtClean="0"/>
              <a:t>Your child will complete a range of assessments covering a variety of skills and techniques. These are transferrable skills across language and literature. Assessments are completed in a separate book – not their class work book.  </a:t>
            </a:r>
          </a:p>
          <a:p>
            <a:pPr marL="0" indent="0">
              <a:buNone/>
            </a:pPr>
            <a:r>
              <a:rPr lang="en-GB" dirty="0" smtClean="0"/>
              <a:t>Last year, we introduced AQA exams as our end of year assessments at KS3. This ensures a smoother transition from one key stage to the next. The progression through grades also becomes easier to track.</a:t>
            </a:r>
          </a:p>
          <a:p>
            <a:pPr marL="0" indent="0">
              <a:buNone/>
            </a:pPr>
            <a:r>
              <a:rPr lang="en-GB" dirty="0" smtClean="0"/>
              <a:t> This year we have ensured that </a:t>
            </a:r>
            <a:r>
              <a:rPr lang="en-GB" b="1" dirty="0" smtClean="0"/>
              <a:t>all</a:t>
            </a:r>
            <a:r>
              <a:rPr lang="en-GB" dirty="0" smtClean="0"/>
              <a:t> our assessments use the same question stems as AQA GCSE</a:t>
            </a:r>
            <a:endParaRPr lang="en-GB" dirty="0"/>
          </a:p>
        </p:txBody>
      </p:sp>
    </p:spTree>
    <p:extLst>
      <p:ext uri="{BB962C8B-B14F-4D97-AF65-F5344CB8AC3E}">
        <p14:creationId xmlns:p14="http://schemas.microsoft.com/office/powerpoint/2010/main" val="2173100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88" y="332656"/>
            <a:ext cx="8147248" cy="562074"/>
          </a:xfrm>
        </p:spPr>
        <p:txBody>
          <a:bodyPr>
            <a:normAutofit fontScale="90000"/>
          </a:bodyPr>
          <a:lstStyle/>
          <a:p>
            <a:r>
              <a:rPr lang="en-GB" dirty="0" smtClean="0"/>
              <a:t>Parents and Carers</a:t>
            </a:r>
            <a:endParaRPr lang="en-GB" dirty="0"/>
          </a:p>
        </p:txBody>
      </p:sp>
      <p:sp>
        <p:nvSpPr>
          <p:cNvPr id="3" name="Content Placeholder 2"/>
          <p:cNvSpPr>
            <a:spLocks noGrp="1"/>
          </p:cNvSpPr>
          <p:nvPr>
            <p:ph idx="1"/>
          </p:nvPr>
        </p:nvSpPr>
        <p:spPr>
          <a:xfrm>
            <a:off x="520988" y="1196752"/>
            <a:ext cx="8239308" cy="3672407"/>
          </a:xfrm>
        </p:spPr>
        <p:txBody>
          <a:bodyPr>
            <a:normAutofit/>
          </a:bodyPr>
          <a:lstStyle/>
          <a:p>
            <a:pPr marL="0" indent="0">
              <a:buNone/>
            </a:pPr>
            <a:endParaRPr lang="en-GB" sz="2100" dirty="0">
              <a:solidFill>
                <a:srgbClr val="7030A0"/>
              </a:solidFill>
            </a:endParaRPr>
          </a:p>
          <a:p>
            <a:r>
              <a:rPr lang="en-GB" sz="2800" dirty="0"/>
              <a:t>You can help to support your </a:t>
            </a:r>
            <a:r>
              <a:rPr lang="en-GB" sz="2800" dirty="0" smtClean="0"/>
              <a:t>child by encouraging them  </a:t>
            </a:r>
            <a:r>
              <a:rPr lang="en-GB" sz="2800" dirty="0"/>
              <a:t>to read </a:t>
            </a:r>
            <a:r>
              <a:rPr lang="en-GB" sz="2800" dirty="0" smtClean="0"/>
              <a:t>widely and regularly. </a:t>
            </a:r>
          </a:p>
          <a:p>
            <a:r>
              <a:rPr lang="en-GB" sz="2800" dirty="0" smtClean="0"/>
              <a:t>Regular reading impacts on comprehension skills and writing skills as well as helping your child to become an independent learner.  </a:t>
            </a:r>
          </a:p>
          <a:p>
            <a:r>
              <a:rPr lang="en-GB" sz="2800" dirty="0" smtClean="0"/>
              <a:t>Thank </a:t>
            </a:r>
            <a:r>
              <a:rPr lang="en-GB" sz="2800" dirty="0"/>
              <a:t>you for encouraging your child to complete such tasks regularly as on-going homework.</a:t>
            </a:r>
          </a:p>
          <a:p>
            <a:endParaRPr lang="en-GB" sz="2500" dirty="0"/>
          </a:p>
          <a:p>
            <a:endParaRPr lang="en-GB" sz="2500" dirty="0"/>
          </a:p>
        </p:txBody>
      </p:sp>
      <p:pic>
        <p:nvPicPr>
          <p:cNvPr id="6" name="Picture 5"/>
          <p:cNvPicPr/>
          <p:nvPr/>
        </p:nvPicPr>
        <p:blipFill rotWithShape="1">
          <a:blip r:embed="rId3"/>
          <a:srcRect l="43375" t="24532" r="32196" b="13991"/>
          <a:stretch/>
        </p:blipFill>
        <p:spPr bwMode="auto">
          <a:xfrm rot="1279461">
            <a:off x="8904312" y="2204864"/>
            <a:ext cx="2500288" cy="2934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2135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0933" y="2708920"/>
            <a:ext cx="6681067" cy="1303094"/>
          </a:xfrm>
        </p:spPr>
        <p:txBody>
          <a:bodyPr>
            <a:normAutofit fontScale="90000"/>
          </a:bodyPr>
          <a:lstStyle/>
          <a:p>
            <a:r>
              <a:rPr lang="en-GB" sz="6000" dirty="0" smtClean="0"/>
              <a:t>Mathematics</a:t>
            </a:r>
            <a:br>
              <a:rPr lang="en-GB" sz="6000" dirty="0" smtClean="0"/>
            </a:br>
            <a:r>
              <a:rPr lang="en-GB" sz="2200" b="0" dirty="0" smtClean="0"/>
              <a:t>Laura Potts</a:t>
            </a:r>
            <a:br>
              <a:rPr lang="en-GB" sz="2200" b="0" dirty="0" smtClean="0"/>
            </a:br>
            <a:r>
              <a:rPr lang="en-GB" sz="2200" b="0" dirty="0" smtClean="0"/>
              <a:t>Assistant Head of Faculty</a:t>
            </a:r>
            <a:br>
              <a:rPr lang="en-GB" sz="2200" b="0" dirty="0" smtClean="0"/>
            </a:br>
            <a:endParaRPr lang="en-GB" sz="2200" b="0" dirty="0"/>
          </a:p>
        </p:txBody>
      </p:sp>
      <p:pic>
        <p:nvPicPr>
          <p:cNvPr id="1026" name="Picture 2" descr="Image result for calcul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1340768"/>
            <a:ext cx="404812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405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Bring all the necessary equipment.</a:t>
            </a:r>
          </a:p>
          <a:p>
            <a:r>
              <a:rPr lang="en-GB" dirty="0"/>
              <a:t>Excellent attendance and punctuality.</a:t>
            </a:r>
          </a:p>
          <a:p>
            <a:r>
              <a:rPr lang="en-GB" dirty="0"/>
              <a:t>Excellent behaviour.</a:t>
            </a:r>
          </a:p>
          <a:p>
            <a:r>
              <a:rPr lang="en-GB" dirty="0"/>
              <a:t>Greater independence and responsibility.</a:t>
            </a:r>
          </a:p>
          <a:p>
            <a:endParaRPr lang="en-GB" dirty="0"/>
          </a:p>
        </p:txBody>
      </p:sp>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we expect from the students</a:t>
            </a:r>
            <a:r>
              <a:rPr lang="en-GB" alt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46559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116632"/>
            <a:ext cx="4834880" cy="1143000"/>
          </a:xfrm>
        </p:spPr>
        <p:txBody>
          <a:bodyPr/>
          <a:lstStyle/>
          <a:p>
            <a:r>
              <a:rPr lang="en-GB" u="sng" dirty="0"/>
              <a:t>Reminders</a:t>
            </a:r>
          </a:p>
        </p:txBody>
      </p:sp>
      <p:sp>
        <p:nvSpPr>
          <p:cNvPr id="3" name="Content Placeholder 2"/>
          <p:cNvSpPr>
            <a:spLocks noGrp="1"/>
          </p:cNvSpPr>
          <p:nvPr>
            <p:ph idx="1"/>
          </p:nvPr>
        </p:nvSpPr>
        <p:spPr>
          <a:xfrm>
            <a:off x="1631504" y="1600201"/>
            <a:ext cx="8928992" cy="2476871"/>
          </a:xfrm>
        </p:spPr>
        <p:txBody>
          <a:bodyPr>
            <a:normAutofit/>
          </a:bodyPr>
          <a:lstStyle/>
          <a:p>
            <a:pPr marL="0" indent="0">
              <a:buNone/>
            </a:pPr>
            <a:r>
              <a:rPr lang="en-GB" sz="3000" dirty="0"/>
              <a:t>On your desks should be:</a:t>
            </a:r>
          </a:p>
          <a:p>
            <a:pPr marL="0" indent="0">
              <a:buNone/>
            </a:pPr>
            <a:r>
              <a:rPr lang="en-GB" sz="3000" dirty="0"/>
              <a:t>Your pens: </a:t>
            </a:r>
            <a:r>
              <a:rPr lang="en-GB" sz="3000" dirty="0">
                <a:solidFill>
                  <a:srgbClr val="0070C0"/>
                </a:solidFill>
              </a:rPr>
              <a:t>Blue</a:t>
            </a:r>
            <a:r>
              <a:rPr lang="en-GB" sz="3000" dirty="0"/>
              <a:t>/Black, </a:t>
            </a:r>
            <a:r>
              <a:rPr lang="en-GB" sz="3000" dirty="0">
                <a:solidFill>
                  <a:srgbClr val="FF0000"/>
                </a:solidFill>
              </a:rPr>
              <a:t>Red</a:t>
            </a:r>
            <a:r>
              <a:rPr lang="en-GB" sz="3000" dirty="0"/>
              <a:t> and </a:t>
            </a:r>
            <a:r>
              <a:rPr lang="en-GB" sz="3000" dirty="0">
                <a:solidFill>
                  <a:srgbClr val="7030A0"/>
                </a:solidFill>
              </a:rPr>
              <a:t>Purple.</a:t>
            </a:r>
          </a:p>
          <a:p>
            <a:pPr marL="0" indent="0">
              <a:buNone/>
            </a:pPr>
            <a:r>
              <a:rPr lang="en-GB" sz="3000" dirty="0"/>
              <a:t>Maths Book (backed).          Planner.             Calculator.</a:t>
            </a:r>
          </a:p>
          <a:p>
            <a:pPr marL="0" indent="0">
              <a:buNone/>
            </a:pPr>
            <a:r>
              <a:rPr lang="en-GB" sz="3000" dirty="0"/>
              <a:t>Geometry Equipment: Ruler, Compass and Protractor.</a:t>
            </a:r>
          </a:p>
        </p:txBody>
      </p:sp>
      <p:sp>
        <p:nvSpPr>
          <p:cNvPr id="4" name="Content Placeholder 2"/>
          <p:cNvSpPr txBox="1">
            <a:spLocks/>
          </p:cNvSpPr>
          <p:nvPr/>
        </p:nvSpPr>
        <p:spPr>
          <a:xfrm>
            <a:off x="5401106" y="322229"/>
            <a:ext cx="3672408" cy="13007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3000" dirty="0"/>
              <a:t>Your Maths book should be backed.</a:t>
            </a:r>
          </a:p>
        </p:txBody>
      </p:sp>
      <p:sp>
        <p:nvSpPr>
          <p:cNvPr id="5" name="Content Placeholder 2"/>
          <p:cNvSpPr txBox="1">
            <a:spLocks/>
          </p:cNvSpPr>
          <p:nvPr/>
        </p:nvSpPr>
        <p:spPr>
          <a:xfrm>
            <a:off x="1631504" y="4221088"/>
            <a:ext cx="8928992" cy="21269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000" dirty="0"/>
              <a:t>At the start of each lesson:</a:t>
            </a:r>
          </a:p>
          <a:p>
            <a:pPr marL="0" indent="0">
              <a:buNone/>
            </a:pPr>
            <a:r>
              <a:rPr lang="en-GB" sz="3000" dirty="0"/>
              <a:t>Rule off from the previous lesson.</a:t>
            </a:r>
          </a:p>
          <a:p>
            <a:pPr marL="0" indent="0">
              <a:buNone/>
            </a:pPr>
            <a:r>
              <a:rPr lang="en-GB" sz="3000" dirty="0"/>
              <a:t>Always write ‘cwk’ and the date and underline both.</a:t>
            </a:r>
          </a:p>
        </p:txBody>
      </p:sp>
      <p:pic>
        <p:nvPicPr>
          <p:cNvPr id="6" name="Picture 5"/>
          <p:cNvPicPr>
            <a:picLocks noChangeAspect="1"/>
          </p:cNvPicPr>
          <p:nvPr/>
        </p:nvPicPr>
        <p:blipFill>
          <a:blip r:embed="rId2"/>
          <a:stretch>
            <a:fillRect/>
          </a:stretch>
        </p:blipFill>
        <p:spPr>
          <a:xfrm>
            <a:off x="9073514" y="1276261"/>
            <a:ext cx="1270958" cy="1336749"/>
          </a:xfrm>
          <a:prstGeom prst="rect">
            <a:avLst/>
          </a:prstGeom>
        </p:spPr>
      </p:pic>
      <p:pic>
        <p:nvPicPr>
          <p:cNvPr id="8" name="Picture 7"/>
          <p:cNvPicPr>
            <a:picLocks noChangeAspect="1"/>
          </p:cNvPicPr>
          <p:nvPr/>
        </p:nvPicPr>
        <p:blipFill>
          <a:blip r:embed="rId3"/>
          <a:stretch>
            <a:fillRect/>
          </a:stretch>
        </p:blipFill>
        <p:spPr>
          <a:xfrm rot="19947743">
            <a:off x="8418715" y="4035374"/>
            <a:ext cx="2205154" cy="731272"/>
          </a:xfrm>
          <a:prstGeom prst="rect">
            <a:avLst/>
          </a:prstGeom>
        </p:spPr>
      </p:pic>
      <p:pic>
        <p:nvPicPr>
          <p:cNvPr id="9" name="Picture 8"/>
          <p:cNvPicPr>
            <a:picLocks noChangeAspect="1"/>
          </p:cNvPicPr>
          <p:nvPr/>
        </p:nvPicPr>
        <p:blipFill>
          <a:blip r:embed="rId4"/>
          <a:stretch>
            <a:fillRect/>
          </a:stretch>
        </p:blipFill>
        <p:spPr>
          <a:xfrm rot="1020685">
            <a:off x="6832255" y="3848606"/>
            <a:ext cx="1653292" cy="1317365"/>
          </a:xfrm>
          <a:prstGeom prst="rect">
            <a:avLst/>
          </a:prstGeom>
        </p:spPr>
      </p:pic>
    </p:spTree>
    <p:extLst>
      <p:ext uri="{BB962C8B-B14F-4D97-AF65-F5344CB8AC3E}">
        <p14:creationId xmlns:p14="http://schemas.microsoft.com/office/powerpoint/2010/main" val="202757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301289"/>
              </p:ext>
            </p:extLst>
          </p:nvPr>
        </p:nvGraphicFramePr>
        <p:xfrm>
          <a:off x="611922" y="2348880"/>
          <a:ext cx="10972800" cy="1483360"/>
        </p:xfrm>
        <a:graphic>
          <a:graphicData uri="http://schemas.openxmlformats.org/drawingml/2006/table">
            <a:tbl>
              <a:tblPr firstRow="1" bandRow="1">
                <a:tableStyleId>{5C22544A-7EE6-4342-B048-85BDC9FD1C3A}</a:tableStyleId>
              </a:tblPr>
              <a:tblGrid>
                <a:gridCol w="3657600"/>
                <a:gridCol w="3657600"/>
                <a:gridCol w="3657600"/>
              </a:tblGrid>
              <a:tr h="370840">
                <a:tc>
                  <a:txBody>
                    <a:bodyPr/>
                    <a:lstStyle/>
                    <a:p>
                      <a:pPr algn="ctr"/>
                      <a:r>
                        <a:rPr lang="en-GB" dirty="0" smtClean="0"/>
                        <a:t>C</a:t>
                      </a:r>
                      <a:endParaRPr lang="en-GB" dirty="0"/>
                    </a:p>
                  </a:txBody>
                  <a:tcPr/>
                </a:tc>
                <a:tc>
                  <a:txBody>
                    <a:bodyPr/>
                    <a:lstStyle/>
                    <a:p>
                      <a:pPr algn="ctr"/>
                      <a:r>
                        <a:rPr lang="en-GB" dirty="0" smtClean="0"/>
                        <a:t>H</a:t>
                      </a:r>
                      <a:endParaRPr lang="en-GB" dirty="0"/>
                    </a:p>
                  </a:txBody>
                  <a:tcPr/>
                </a:tc>
                <a:tc>
                  <a:txBody>
                    <a:bodyPr/>
                    <a:lstStyle/>
                    <a:p>
                      <a:pPr algn="ctr"/>
                      <a:r>
                        <a:rPr lang="en-GB" dirty="0" smtClean="0"/>
                        <a:t>S</a:t>
                      </a:r>
                      <a:endParaRPr lang="en-GB" dirty="0"/>
                    </a:p>
                  </a:txBody>
                  <a:tcPr/>
                </a:tc>
              </a:tr>
              <a:tr h="370840">
                <a:tc>
                  <a:txBody>
                    <a:bodyPr/>
                    <a:lstStyle/>
                    <a:p>
                      <a:pPr algn="ctr"/>
                      <a:r>
                        <a:rPr lang="en-GB" dirty="0" smtClean="0"/>
                        <a:t>C1</a:t>
                      </a:r>
                      <a:endParaRPr lang="en-GB" dirty="0"/>
                    </a:p>
                  </a:txBody>
                  <a:tcPr/>
                </a:tc>
                <a:tc>
                  <a:txBody>
                    <a:bodyPr/>
                    <a:lstStyle/>
                    <a:p>
                      <a:pPr algn="ctr"/>
                      <a:r>
                        <a:rPr lang="en-GB" dirty="0" smtClean="0"/>
                        <a:t>H1</a:t>
                      </a:r>
                      <a:endParaRPr lang="en-GB" dirty="0"/>
                    </a:p>
                  </a:txBody>
                  <a:tcPr/>
                </a:tc>
                <a:tc>
                  <a:txBody>
                    <a:bodyPr/>
                    <a:lstStyle/>
                    <a:p>
                      <a:pPr algn="ctr"/>
                      <a:r>
                        <a:rPr lang="en-GB" dirty="0" smtClean="0"/>
                        <a:t>S1</a:t>
                      </a:r>
                      <a:endParaRPr lang="en-GB" dirty="0"/>
                    </a:p>
                  </a:txBody>
                  <a:tcPr/>
                </a:tc>
              </a:tr>
              <a:tr h="370840">
                <a:tc>
                  <a:txBody>
                    <a:bodyPr/>
                    <a:lstStyle/>
                    <a:p>
                      <a:pPr algn="ctr"/>
                      <a:r>
                        <a:rPr lang="en-GB" dirty="0" smtClean="0"/>
                        <a:t>C2</a:t>
                      </a:r>
                      <a:endParaRPr lang="en-GB" dirty="0"/>
                    </a:p>
                  </a:txBody>
                  <a:tcPr/>
                </a:tc>
                <a:tc>
                  <a:txBody>
                    <a:bodyPr/>
                    <a:lstStyle/>
                    <a:p>
                      <a:pPr algn="ctr"/>
                      <a:r>
                        <a:rPr lang="en-GB" dirty="0" smtClean="0"/>
                        <a:t>H2</a:t>
                      </a:r>
                      <a:endParaRPr lang="en-GB" dirty="0"/>
                    </a:p>
                  </a:txBody>
                  <a:tcPr/>
                </a:tc>
                <a:tc>
                  <a:txBody>
                    <a:bodyPr/>
                    <a:lstStyle/>
                    <a:p>
                      <a:pPr algn="ctr"/>
                      <a:r>
                        <a:rPr lang="en-GB" dirty="0" smtClean="0"/>
                        <a:t>S2</a:t>
                      </a:r>
                      <a:endParaRPr lang="en-GB" dirty="0"/>
                    </a:p>
                  </a:txBody>
                  <a:tcPr/>
                </a:tc>
              </a:tr>
              <a:tr h="370840">
                <a:tc>
                  <a:txBody>
                    <a:bodyPr/>
                    <a:lstStyle/>
                    <a:p>
                      <a:pPr algn="ctr"/>
                      <a:r>
                        <a:rPr lang="en-GB" dirty="0" smtClean="0"/>
                        <a:t>C3</a:t>
                      </a:r>
                      <a:endParaRPr lang="en-GB" dirty="0"/>
                    </a:p>
                  </a:txBody>
                  <a:tcPr/>
                </a:tc>
                <a:tc>
                  <a:txBody>
                    <a:bodyPr/>
                    <a:lstStyle/>
                    <a:p>
                      <a:pPr algn="ctr"/>
                      <a:r>
                        <a:rPr lang="en-GB" dirty="0" smtClean="0"/>
                        <a:t>H3</a:t>
                      </a:r>
                      <a:endParaRPr lang="en-GB" dirty="0"/>
                    </a:p>
                  </a:txBody>
                  <a:tcPr/>
                </a:tc>
                <a:tc>
                  <a:txBody>
                    <a:bodyPr/>
                    <a:lstStyle/>
                    <a:p>
                      <a:pPr algn="ctr"/>
                      <a:r>
                        <a:rPr lang="en-GB" dirty="0" smtClean="0"/>
                        <a:t>S3</a:t>
                      </a:r>
                      <a:endParaRPr lang="en-GB" dirty="0"/>
                    </a:p>
                  </a:txBody>
                  <a:tcPr/>
                </a:tc>
              </a:tr>
            </a:tbl>
          </a:graphicData>
        </a:graphic>
      </p:graphicFrame>
    </p:spTree>
    <p:extLst>
      <p:ext uri="{BB962C8B-B14F-4D97-AF65-F5344CB8AC3E}">
        <p14:creationId xmlns:p14="http://schemas.microsoft.com/office/powerpoint/2010/main" val="3414247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will they be learning</a:t>
            </a:r>
            <a:r>
              <a:rPr lang="en-GB" altLang="en-US" sz="36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rotWithShape="1">
          <a:blip r:embed="rId3"/>
          <a:srcRect l="2750" t="32150" r="2096" b="39500"/>
          <a:stretch/>
        </p:blipFill>
        <p:spPr>
          <a:xfrm>
            <a:off x="263352" y="2084189"/>
            <a:ext cx="11665296" cy="2172158"/>
          </a:xfrm>
          <a:prstGeom prst="rect">
            <a:avLst/>
          </a:prstGeom>
        </p:spPr>
      </p:pic>
    </p:spTree>
    <p:extLst>
      <p:ext uri="{BB962C8B-B14F-4D97-AF65-F5344CB8AC3E}">
        <p14:creationId xmlns:p14="http://schemas.microsoft.com/office/powerpoint/2010/main" val="3910881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6064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will this year look like</a:t>
            </a:r>
            <a:r>
              <a:rPr lang="en-GB" altLang="en-US" sz="3600" dirty="0">
                <a:latin typeface="Arial" panose="020B0604020202020204" pitchFamily="34" charset="0"/>
                <a:cs typeface="Arial" panose="020B0604020202020204" pitchFamily="34" charset="0"/>
              </a:rPr>
              <a:t>?</a:t>
            </a:r>
          </a:p>
        </p:txBody>
      </p:sp>
      <p:graphicFrame>
        <p:nvGraphicFramePr>
          <p:cNvPr id="13" name="Object 12"/>
          <p:cNvGraphicFramePr>
            <a:graphicFrameLocks noChangeAspect="1"/>
          </p:cNvGraphicFramePr>
          <p:nvPr>
            <p:extLst>
              <p:ext uri="{D42A27DB-BD31-4B8C-83A1-F6EECF244321}">
                <p14:modId xmlns:p14="http://schemas.microsoft.com/office/powerpoint/2010/main" val="3566472410"/>
              </p:ext>
            </p:extLst>
          </p:nvPr>
        </p:nvGraphicFramePr>
        <p:xfrm>
          <a:off x="0" y="1358496"/>
          <a:ext cx="12087061" cy="592550"/>
        </p:xfrm>
        <a:graphic>
          <a:graphicData uri="http://schemas.openxmlformats.org/presentationml/2006/ole">
            <mc:AlternateContent xmlns:mc="http://schemas.openxmlformats.org/markup-compatibility/2006">
              <mc:Choice xmlns:v="urn:schemas-microsoft-com:vml" Requires="v">
                <p:oleObj spid="_x0000_s3216" name="Worksheet" r:id="rId4" imgW="22183740" imgH="1085850" progId="Excel.Sheet.8">
                  <p:embed/>
                </p:oleObj>
              </mc:Choice>
              <mc:Fallback>
                <p:oleObj name="Worksheet" r:id="rId4" imgW="22183740" imgH="1085850" progId="Excel.Sheet.8">
                  <p:embed/>
                  <p:pic>
                    <p:nvPicPr>
                      <p:cNvPr id="0" name=""/>
                      <p:cNvPicPr/>
                      <p:nvPr/>
                    </p:nvPicPr>
                    <p:blipFill>
                      <a:blip r:embed="rId5"/>
                      <a:stretch>
                        <a:fillRect/>
                      </a:stretch>
                    </p:blipFill>
                    <p:spPr>
                      <a:xfrm>
                        <a:off x="0" y="1358496"/>
                        <a:ext cx="12087061" cy="59255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69889845"/>
              </p:ext>
            </p:extLst>
          </p:nvPr>
        </p:nvGraphicFramePr>
        <p:xfrm>
          <a:off x="41274" y="2007401"/>
          <a:ext cx="12268025" cy="656531"/>
        </p:xfrm>
        <a:graphic>
          <a:graphicData uri="http://schemas.openxmlformats.org/presentationml/2006/ole">
            <mc:AlternateContent xmlns:mc="http://schemas.openxmlformats.org/markup-compatibility/2006">
              <mc:Choice xmlns:v="urn:schemas-microsoft-com:vml" Requires="v">
                <p:oleObj spid="_x0000_s3217" name="Worksheet" r:id="rId6" imgW="20259720" imgH="1085850" progId="Excel.Sheet.8">
                  <p:embed/>
                </p:oleObj>
              </mc:Choice>
              <mc:Fallback>
                <p:oleObj name="Worksheet" r:id="rId6" imgW="20259720" imgH="1085850" progId="Excel.Sheet.8">
                  <p:embed/>
                  <p:pic>
                    <p:nvPicPr>
                      <p:cNvPr id="0" name=""/>
                      <p:cNvPicPr/>
                      <p:nvPr/>
                    </p:nvPicPr>
                    <p:blipFill>
                      <a:blip r:embed="rId7"/>
                      <a:stretch>
                        <a:fillRect/>
                      </a:stretch>
                    </p:blipFill>
                    <p:spPr>
                      <a:xfrm>
                        <a:off x="41274" y="2007401"/>
                        <a:ext cx="12268025" cy="656531"/>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652748380"/>
              </p:ext>
            </p:extLst>
          </p:nvPr>
        </p:nvGraphicFramePr>
        <p:xfrm>
          <a:off x="-1" y="2748856"/>
          <a:ext cx="10187879" cy="752152"/>
        </p:xfrm>
        <a:graphic>
          <a:graphicData uri="http://schemas.openxmlformats.org/presentationml/2006/ole">
            <mc:AlternateContent xmlns:mc="http://schemas.openxmlformats.org/markup-compatibility/2006">
              <mc:Choice xmlns:v="urn:schemas-microsoft-com:vml" Requires="v">
                <p:oleObj spid="_x0000_s3218" name="Worksheet" r:id="rId8" imgW="14697180" imgH="1085850" progId="Excel.Sheet.8">
                  <p:embed/>
                </p:oleObj>
              </mc:Choice>
              <mc:Fallback>
                <p:oleObj name="Worksheet" r:id="rId8" imgW="14697180" imgH="1085850" progId="Excel.Sheet.8">
                  <p:embed/>
                  <p:pic>
                    <p:nvPicPr>
                      <p:cNvPr id="0" name=""/>
                      <p:cNvPicPr/>
                      <p:nvPr/>
                    </p:nvPicPr>
                    <p:blipFill>
                      <a:blip r:embed="rId9"/>
                      <a:stretch>
                        <a:fillRect/>
                      </a:stretch>
                    </p:blipFill>
                    <p:spPr>
                      <a:xfrm>
                        <a:off x="-1" y="2748856"/>
                        <a:ext cx="10187879" cy="752152"/>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060829916"/>
              </p:ext>
            </p:extLst>
          </p:nvPr>
        </p:nvGraphicFramePr>
        <p:xfrm>
          <a:off x="41274" y="3605837"/>
          <a:ext cx="11095285" cy="706458"/>
        </p:xfrm>
        <a:graphic>
          <a:graphicData uri="http://schemas.openxmlformats.org/presentationml/2006/ole">
            <mc:AlternateContent xmlns:mc="http://schemas.openxmlformats.org/markup-compatibility/2006">
              <mc:Choice xmlns:v="urn:schemas-microsoft-com:vml" Requires="v">
                <p:oleObj spid="_x0000_s3219" name="Worksheet" r:id="rId10" imgW="17078310" imgH="1085850" progId="Excel.Sheet.8">
                  <p:embed/>
                </p:oleObj>
              </mc:Choice>
              <mc:Fallback>
                <p:oleObj name="Worksheet" r:id="rId10" imgW="17078310" imgH="1085850" progId="Excel.Sheet.8">
                  <p:embed/>
                  <p:pic>
                    <p:nvPicPr>
                      <p:cNvPr id="0" name=""/>
                      <p:cNvPicPr/>
                      <p:nvPr/>
                    </p:nvPicPr>
                    <p:blipFill>
                      <a:blip r:embed="rId11"/>
                      <a:stretch>
                        <a:fillRect/>
                      </a:stretch>
                    </p:blipFill>
                    <p:spPr>
                      <a:xfrm>
                        <a:off x="41274" y="3605837"/>
                        <a:ext cx="11095285" cy="706458"/>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815336241"/>
              </p:ext>
            </p:extLst>
          </p:nvPr>
        </p:nvGraphicFramePr>
        <p:xfrm>
          <a:off x="41274" y="4460095"/>
          <a:ext cx="10885904" cy="625089"/>
        </p:xfrm>
        <a:graphic>
          <a:graphicData uri="http://schemas.openxmlformats.org/presentationml/2006/ole">
            <mc:AlternateContent xmlns:mc="http://schemas.openxmlformats.org/markup-compatibility/2006">
              <mc:Choice xmlns:v="urn:schemas-microsoft-com:vml" Requires="v">
                <p:oleObj spid="_x0000_s3220" name="Worksheet" r:id="rId12" imgW="18907020" imgH="1085850" progId="Excel.Sheet.8">
                  <p:embed/>
                </p:oleObj>
              </mc:Choice>
              <mc:Fallback>
                <p:oleObj name="Worksheet" r:id="rId12" imgW="18907020" imgH="1085850" progId="Excel.Sheet.8">
                  <p:embed/>
                  <p:pic>
                    <p:nvPicPr>
                      <p:cNvPr id="0" name=""/>
                      <p:cNvPicPr/>
                      <p:nvPr/>
                    </p:nvPicPr>
                    <p:blipFill>
                      <a:blip r:embed="rId13"/>
                      <a:stretch>
                        <a:fillRect/>
                      </a:stretch>
                    </p:blipFill>
                    <p:spPr>
                      <a:xfrm>
                        <a:off x="41274" y="4460095"/>
                        <a:ext cx="10885904" cy="625089"/>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577029058"/>
              </p:ext>
            </p:extLst>
          </p:nvPr>
        </p:nvGraphicFramePr>
        <p:xfrm>
          <a:off x="-2" y="5256319"/>
          <a:ext cx="10848529" cy="690746"/>
        </p:xfrm>
        <a:graphic>
          <a:graphicData uri="http://schemas.openxmlformats.org/presentationml/2006/ole">
            <mc:AlternateContent xmlns:mc="http://schemas.openxmlformats.org/markup-compatibility/2006">
              <mc:Choice xmlns:v="urn:schemas-microsoft-com:vml" Requires="v">
                <p:oleObj spid="_x0000_s3221" name="Worksheet" r:id="rId14" imgW="17078310" imgH="1085850" progId="Excel.Sheet.8">
                  <p:embed/>
                </p:oleObj>
              </mc:Choice>
              <mc:Fallback>
                <p:oleObj name="Worksheet" r:id="rId14" imgW="17078310" imgH="1085850" progId="Excel.Sheet.8">
                  <p:embed/>
                  <p:pic>
                    <p:nvPicPr>
                      <p:cNvPr id="0" name=""/>
                      <p:cNvPicPr/>
                      <p:nvPr/>
                    </p:nvPicPr>
                    <p:blipFill>
                      <a:blip r:embed="rId15"/>
                      <a:stretch>
                        <a:fillRect/>
                      </a:stretch>
                    </p:blipFill>
                    <p:spPr>
                      <a:xfrm>
                        <a:off x="-2" y="5256319"/>
                        <a:ext cx="10848529" cy="690746"/>
                      </a:xfrm>
                      <a:prstGeom prst="rect">
                        <a:avLst/>
                      </a:prstGeom>
                    </p:spPr>
                  </p:pic>
                </p:oleObj>
              </mc:Fallback>
            </mc:AlternateContent>
          </a:graphicData>
        </a:graphic>
      </p:graphicFrame>
      <p:pic>
        <p:nvPicPr>
          <p:cNvPr id="3074" name="TextBox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975" y="9525"/>
            <a:ext cx="6191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665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How to prepare for an Assessment.</a:t>
            </a:r>
            <a:endParaRPr lang="en-GB" sz="3600" dirty="0"/>
          </a:p>
        </p:txBody>
      </p:sp>
      <p:sp>
        <p:nvSpPr>
          <p:cNvPr id="3" name="Content Placeholder 2"/>
          <p:cNvSpPr>
            <a:spLocks noGrp="1"/>
          </p:cNvSpPr>
          <p:nvPr>
            <p:ph idx="1"/>
          </p:nvPr>
        </p:nvSpPr>
        <p:spPr>
          <a:xfrm>
            <a:off x="609600" y="1600201"/>
            <a:ext cx="11247040" cy="3340968"/>
          </a:xfrm>
        </p:spPr>
        <p:txBody>
          <a:bodyPr/>
          <a:lstStyle/>
          <a:p>
            <a:r>
              <a:rPr lang="en-GB" dirty="0" smtClean="0"/>
              <a:t>Students will be set a revision homework.</a:t>
            </a:r>
          </a:p>
          <a:p>
            <a:r>
              <a:rPr lang="en-GB" dirty="0" smtClean="0"/>
              <a:t>Their class teacher will go through this before their assessment.</a:t>
            </a:r>
          </a:p>
          <a:p>
            <a:r>
              <a:rPr lang="en-GB" dirty="0" smtClean="0"/>
              <a:t>They will be able to take their books in to their assessments.</a:t>
            </a:r>
          </a:p>
        </p:txBody>
      </p:sp>
    </p:spTree>
    <p:extLst>
      <p:ext uri="{BB962C8B-B14F-4D97-AF65-F5344CB8AC3E}">
        <p14:creationId xmlns:p14="http://schemas.microsoft.com/office/powerpoint/2010/main" val="120613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is mastery time</a:t>
            </a:r>
            <a:r>
              <a:rPr lang="en-GB" altLang="en-US" sz="3600" dirty="0">
                <a:latin typeface="Arial" panose="020B0604020202020204" pitchFamily="34" charset="0"/>
                <a:cs typeface="Arial" panose="020B0604020202020204" pitchFamily="34" charset="0"/>
              </a:rPr>
              <a:t>?</a:t>
            </a:r>
          </a:p>
        </p:txBody>
      </p:sp>
      <p:grpSp>
        <p:nvGrpSpPr>
          <p:cNvPr id="4" name="Group 3"/>
          <p:cNvGrpSpPr/>
          <p:nvPr/>
        </p:nvGrpSpPr>
        <p:grpSpPr>
          <a:xfrm>
            <a:off x="5613863" y="908720"/>
            <a:ext cx="5972175" cy="5505450"/>
            <a:chOff x="5613863" y="908720"/>
            <a:chExt cx="5972175" cy="5505450"/>
          </a:xfrm>
        </p:grpSpPr>
        <p:pic>
          <p:nvPicPr>
            <p:cNvPr id="2" name="Picture 1"/>
            <p:cNvPicPr>
              <a:picLocks noChangeAspect="1"/>
            </p:cNvPicPr>
            <p:nvPr/>
          </p:nvPicPr>
          <p:blipFill>
            <a:blip r:embed="rId3"/>
            <a:stretch>
              <a:fillRect/>
            </a:stretch>
          </p:blipFill>
          <p:spPr>
            <a:xfrm>
              <a:off x="5613863" y="908720"/>
              <a:ext cx="5972175" cy="5505450"/>
            </a:xfrm>
            <a:prstGeom prst="rect">
              <a:avLst/>
            </a:prstGeom>
          </p:spPr>
        </p:pic>
        <p:sp>
          <p:nvSpPr>
            <p:cNvPr id="3" name="Rectangle 2"/>
            <p:cNvSpPr/>
            <p:nvPr/>
          </p:nvSpPr>
          <p:spPr>
            <a:xfrm>
              <a:off x="9696400" y="1052736"/>
              <a:ext cx="1080120" cy="22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705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361" y="-24340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is Mathswatch?</a:t>
            </a:r>
            <a:endParaRPr lang="en-GB" altLang="en-US"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9313" t="8000" r="10625" b="9051"/>
          <a:stretch/>
        </p:blipFill>
        <p:spPr>
          <a:xfrm>
            <a:off x="1199456" y="620688"/>
            <a:ext cx="8784976" cy="5688632"/>
          </a:xfrm>
          <a:prstGeom prst="rect">
            <a:avLst/>
          </a:prstGeom>
        </p:spPr>
      </p:pic>
    </p:spTree>
    <p:extLst>
      <p:ext uri="{BB962C8B-B14F-4D97-AF65-F5344CB8AC3E}">
        <p14:creationId xmlns:p14="http://schemas.microsoft.com/office/powerpoint/2010/main" val="2773255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7205"/>
            <a:ext cx="9144000" cy="996893"/>
          </a:xfrm>
        </p:spPr>
        <p:txBody>
          <a:bodyPr/>
          <a:lstStyle/>
          <a:p>
            <a:r>
              <a:rPr lang="en-GB" u="sng" smtClean="0"/>
              <a:t>Mathswatch</a:t>
            </a:r>
            <a:endParaRPr lang="en-GB" u="sng" dirty="0"/>
          </a:p>
        </p:txBody>
      </p:sp>
      <p:sp>
        <p:nvSpPr>
          <p:cNvPr id="3" name="Subtitle 2"/>
          <p:cNvSpPr>
            <a:spLocks noGrp="1"/>
          </p:cNvSpPr>
          <p:nvPr>
            <p:ph type="subTitle" idx="1"/>
          </p:nvPr>
        </p:nvSpPr>
        <p:spPr>
          <a:xfrm>
            <a:off x="1524000" y="1558085"/>
            <a:ext cx="9144000" cy="464353"/>
          </a:xfrm>
        </p:spPr>
        <p:txBody>
          <a:bodyPr>
            <a:normAutofit fontScale="85000" lnSpcReduction="10000"/>
          </a:bodyPr>
          <a:lstStyle/>
          <a:p>
            <a:r>
              <a:rPr lang="en-GB" dirty="0" smtClean="0"/>
              <a:t>For all students, you need to log on to </a:t>
            </a:r>
            <a:r>
              <a:rPr lang="en-GB" b="1" dirty="0"/>
              <a:t>vle.mathswatch.com</a:t>
            </a:r>
            <a:endParaRPr lang="en-GB" dirty="0"/>
          </a:p>
          <a:p>
            <a:pPr algn="l"/>
            <a:endParaRPr lang="en-GB" dirty="0"/>
          </a:p>
        </p:txBody>
      </p:sp>
      <p:sp>
        <p:nvSpPr>
          <p:cNvPr id="4" name="Subtitle 2"/>
          <p:cNvSpPr txBox="1">
            <a:spLocks/>
          </p:cNvSpPr>
          <p:nvPr/>
        </p:nvSpPr>
        <p:spPr>
          <a:xfrm>
            <a:off x="-1117003" y="1983926"/>
            <a:ext cx="9144000" cy="13124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00B0F0"/>
                </a:solidFill>
              </a:rPr>
              <a:t>Your username now has @carrhill at the end of it </a:t>
            </a:r>
          </a:p>
          <a:p>
            <a:r>
              <a:rPr lang="en-GB" dirty="0" smtClean="0">
                <a:solidFill>
                  <a:srgbClr val="00B0F0"/>
                </a:solidFill>
              </a:rPr>
              <a:t>so for Mrs Potts rather than lpotts it is </a:t>
            </a:r>
            <a:r>
              <a:rPr lang="en-GB" b="1" dirty="0" smtClean="0"/>
              <a:t>lpotts@carrhill</a:t>
            </a:r>
          </a:p>
          <a:p>
            <a:pPr algn="l"/>
            <a:endParaRPr lang="en-GB" dirty="0">
              <a:solidFill>
                <a:srgbClr val="00B0F0"/>
              </a:solidFill>
            </a:endParaRPr>
          </a:p>
        </p:txBody>
      </p:sp>
      <p:sp>
        <p:nvSpPr>
          <p:cNvPr id="5" name="Subtitle 2"/>
          <p:cNvSpPr txBox="1">
            <a:spLocks/>
          </p:cNvSpPr>
          <p:nvPr/>
        </p:nvSpPr>
        <p:spPr>
          <a:xfrm>
            <a:off x="5286487" y="2154248"/>
            <a:ext cx="9144000"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7030A0"/>
                </a:solidFill>
              </a:rPr>
              <a:t>Your password is still </a:t>
            </a:r>
            <a:r>
              <a:rPr lang="en-GB" b="1" dirty="0" smtClean="0">
                <a:solidFill>
                  <a:srgbClr val="7030A0"/>
                </a:solidFill>
              </a:rPr>
              <a:t>numbers</a:t>
            </a:r>
            <a:endParaRPr lang="en-GB" b="1" dirty="0">
              <a:solidFill>
                <a:srgbClr val="7030A0"/>
              </a:solidFill>
            </a:endParaRPr>
          </a:p>
        </p:txBody>
      </p:sp>
      <p:pic>
        <p:nvPicPr>
          <p:cNvPr id="6" name="Picture 5"/>
          <p:cNvPicPr>
            <a:picLocks noChangeAspect="1"/>
          </p:cNvPicPr>
          <p:nvPr/>
        </p:nvPicPr>
        <p:blipFill rotWithShape="1">
          <a:blip r:embed="rId2"/>
          <a:srcRect l="9297" t="6920" r="10293" b="6272"/>
          <a:stretch/>
        </p:blipFill>
        <p:spPr>
          <a:xfrm>
            <a:off x="903642" y="2904565"/>
            <a:ext cx="5497159" cy="3722146"/>
          </a:xfrm>
          <a:prstGeom prst="rect">
            <a:avLst/>
          </a:prstGeom>
        </p:spPr>
      </p:pic>
      <p:sp>
        <p:nvSpPr>
          <p:cNvPr id="7" name="Subtitle 2"/>
          <p:cNvSpPr txBox="1">
            <a:spLocks/>
          </p:cNvSpPr>
          <p:nvPr/>
        </p:nvSpPr>
        <p:spPr>
          <a:xfrm>
            <a:off x="6221954" y="2710900"/>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To watch a video:</a:t>
            </a:r>
            <a:endParaRPr lang="en-GB" b="1" dirty="0">
              <a:solidFill>
                <a:srgbClr val="B31D81"/>
              </a:solidFill>
            </a:endParaRPr>
          </a:p>
        </p:txBody>
      </p:sp>
      <p:sp>
        <p:nvSpPr>
          <p:cNvPr id="8" name="Subtitle 2"/>
          <p:cNvSpPr txBox="1">
            <a:spLocks/>
          </p:cNvSpPr>
          <p:nvPr/>
        </p:nvSpPr>
        <p:spPr>
          <a:xfrm>
            <a:off x="5601148" y="3114398"/>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Click video</a:t>
            </a:r>
            <a:endParaRPr lang="en-GB" b="1" dirty="0">
              <a:solidFill>
                <a:srgbClr val="B31D81"/>
              </a:solidFill>
            </a:endParaRPr>
          </a:p>
        </p:txBody>
      </p:sp>
      <p:sp>
        <p:nvSpPr>
          <p:cNvPr id="9" name="Left Arrow 8"/>
          <p:cNvSpPr/>
          <p:nvPr/>
        </p:nvSpPr>
        <p:spPr>
          <a:xfrm>
            <a:off x="4582759" y="3257754"/>
            <a:ext cx="2345166" cy="125115"/>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ubtitle 2"/>
          <p:cNvSpPr txBox="1">
            <a:spLocks/>
          </p:cNvSpPr>
          <p:nvPr/>
        </p:nvSpPr>
        <p:spPr>
          <a:xfrm>
            <a:off x="5484608" y="3517896"/>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Select GCSE</a:t>
            </a:r>
            <a:endParaRPr lang="en-GB" b="1" dirty="0">
              <a:solidFill>
                <a:srgbClr val="B31D81"/>
              </a:solidFill>
            </a:endParaRPr>
          </a:p>
        </p:txBody>
      </p:sp>
      <p:sp>
        <p:nvSpPr>
          <p:cNvPr id="11" name="Left Arrow 10"/>
          <p:cNvSpPr/>
          <p:nvPr/>
        </p:nvSpPr>
        <p:spPr>
          <a:xfrm>
            <a:off x="6133654" y="3660459"/>
            <a:ext cx="622148" cy="111957"/>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ubtitle 2"/>
          <p:cNvSpPr txBox="1">
            <a:spLocks/>
          </p:cNvSpPr>
          <p:nvPr/>
        </p:nvSpPr>
        <p:spPr>
          <a:xfrm>
            <a:off x="6755802" y="4221731"/>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Search for the clip number</a:t>
            </a:r>
            <a:endParaRPr lang="en-GB" b="1" dirty="0">
              <a:solidFill>
                <a:srgbClr val="B31D81"/>
              </a:solidFill>
            </a:endParaRPr>
          </a:p>
        </p:txBody>
      </p:sp>
      <p:sp>
        <p:nvSpPr>
          <p:cNvPr id="13" name="Left Arrow 12"/>
          <p:cNvSpPr/>
          <p:nvPr/>
        </p:nvSpPr>
        <p:spPr>
          <a:xfrm>
            <a:off x="6015319" y="4384103"/>
            <a:ext cx="1018389" cy="115288"/>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ubtitle 2"/>
          <p:cNvSpPr txBox="1">
            <a:spLocks/>
          </p:cNvSpPr>
          <p:nvPr/>
        </p:nvSpPr>
        <p:spPr>
          <a:xfrm>
            <a:off x="7033708" y="4899470"/>
            <a:ext cx="4137211" cy="46435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Select the one you want to watch</a:t>
            </a:r>
            <a:endParaRPr lang="en-GB" b="1" dirty="0">
              <a:solidFill>
                <a:srgbClr val="B31D81"/>
              </a:solidFill>
            </a:endParaRPr>
          </a:p>
        </p:txBody>
      </p:sp>
      <p:sp>
        <p:nvSpPr>
          <p:cNvPr id="15" name="Left Arrow 14"/>
          <p:cNvSpPr/>
          <p:nvPr/>
        </p:nvSpPr>
        <p:spPr>
          <a:xfrm>
            <a:off x="6191475" y="4991812"/>
            <a:ext cx="842233" cy="190069"/>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5703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1344" y="-31699"/>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is Kerboodle</a:t>
            </a:r>
            <a:r>
              <a:rPr lang="en-GB" altLang="en-US" sz="36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a:stretch>
            <a:fillRect/>
          </a:stretch>
        </p:blipFill>
        <p:spPr>
          <a:xfrm>
            <a:off x="4152900" y="908720"/>
            <a:ext cx="7429500" cy="5076825"/>
          </a:xfrm>
          <a:prstGeom prst="rect">
            <a:avLst/>
          </a:prstGeom>
        </p:spPr>
      </p:pic>
    </p:spTree>
    <p:extLst>
      <p:ext uri="{BB962C8B-B14F-4D97-AF65-F5344CB8AC3E}">
        <p14:creationId xmlns:p14="http://schemas.microsoft.com/office/powerpoint/2010/main" val="38621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support is available?</a:t>
            </a:r>
          </a:p>
        </p:txBody>
      </p:sp>
      <p:sp>
        <p:nvSpPr>
          <p:cNvPr id="3" name="Content Placeholder 2"/>
          <p:cNvSpPr>
            <a:spLocks noGrp="1"/>
          </p:cNvSpPr>
          <p:nvPr>
            <p:ph idx="1"/>
          </p:nvPr>
        </p:nvSpPr>
        <p:spPr/>
        <p:txBody>
          <a:bodyPr>
            <a:normAutofit/>
          </a:bodyPr>
          <a:lstStyle/>
          <a:p>
            <a:r>
              <a:rPr lang="en-GB" dirty="0"/>
              <a:t>Their classroom teacher (at the appropriate time).</a:t>
            </a:r>
          </a:p>
          <a:p>
            <a:r>
              <a:rPr lang="en-GB" dirty="0"/>
              <a:t>Tuesday and Thursday lunchtime room 4.</a:t>
            </a:r>
          </a:p>
          <a:p>
            <a:r>
              <a:rPr lang="en-GB" dirty="0"/>
              <a:t>The Maths office.</a:t>
            </a:r>
          </a:p>
          <a:p>
            <a:r>
              <a:rPr lang="en-GB" dirty="0"/>
              <a:t>Their mentor.</a:t>
            </a:r>
          </a:p>
          <a:p>
            <a:r>
              <a:rPr lang="en-GB" dirty="0"/>
              <a:t>Web based resources.</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9913277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04664"/>
            <a:ext cx="10972800" cy="1143000"/>
          </a:xfrm>
        </p:spPr>
        <p:txBody>
          <a:bodyPr>
            <a:normAutofit/>
          </a:bodyPr>
          <a:lstStyle/>
          <a:p>
            <a:r>
              <a:rPr lang="en-GB" sz="3600" dirty="0"/>
              <a:t>Useful Web Based Resources Available</a:t>
            </a:r>
          </a:p>
        </p:txBody>
      </p:sp>
      <p:sp>
        <p:nvSpPr>
          <p:cNvPr id="3" name="Content Placeholder 2"/>
          <p:cNvSpPr>
            <a:spLocks noGrp="1"/>
          </p:cNvSpPr>
          <p:nvPr>
            <p:ph idx="1"/>
          </p:nvPr>
        </p:nvSpPr>
        <p:spPr>
          <a:xfrm>
            <a:off x="609600" y="1600201"/>
            <a:ext cx="11582400" cy="3340968"/>
          </a:xfrm>
        </p:spPr>
        <p:txBody>
          <a:bodyPr>
            <a:normAutofit/>
          </a:bodyPr>
          <a:lstStyle/>
          <a:p>
            <a:r>
              <a:rPr lang="en-GB" sz="2600" dirty="0"/>
              <a:t>Mymaths 		(login: carr 	password: isosceles) </a:t>
            </a:r>
          </a:p>
          <a:p>
            <a:r>
              <a:rPr lang="en-GB" sz="2600" dirty="0"/>
              <a:t>Mathswatch	(school id: carrhill	Login: asmith		password: numbers)</a:t>
            </a:r>
          </a:p>
          <a:p>
            <a:r>
              <a:rPr lang="en-GB" sz="2600" dirty="0"/>
              <a:t>Just Maths		(User name: CarrStudent	Password: Carr)</a:t>
            </a:r>
          </a:p>
          <a:p>
            <a:r>
              <a:rPr lang="en-GB" sz="2600" dirty="0"/>
              <a:t>Kerboodle		(Demonstrated in lesson)</a:t>
            </a:r>
          </a:p>
          <a:p>
            <a:r>
              <a:rPr lang="en-GB" sz="2600" dirty="0"/>
              <a:t>The internet</a:t>
            </a:r>
          </a:p>
          <a:p>
            <a:pPr marL="0" indent="0">
              <a:buNone/>
            </a:pPr>
            <a:endParaRPr lang="en-GB" sz="2600" dirty="0"/>
          </a:p>
          <a:p>
            <a:pPr marL="0" indent="0">
              <a:buNone/>
            </a:pPr>
            <a:endParaRPr lang="en-GB" dirty="0"/>
          </a:p>
        </p:txBody>
      </p:sp>
    </p:spTree>
    <p:extLst>
      <p:ext uri="{BB962C8B-B14F-4D97-AF65-F5344CB8AC3E}">
        <p14:creationId xmlns:p14="http://schemas.microsoft.com/office/powerpoint/2010/main" val="837168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20622147">
            <a:off x="2279576" y="2132856"/>
            <a:ext cx="1466850" cy="2057400"/>
          </a:xfrm>
          <a:prstGeom prst="rect">
            <a:avLst/>
          </a:prstGeom>
        </p:spPr>
      </p:pic>
      <p:pic>
        <p:nvPicPr>
          <p:cNvPr id="5" name="Picture 4"/>
          <p:cNvPicPr>
            <a:picLocks noChangeAspect="1"/>
          </p:cNvPicPr>
          <p:nvPr/>
        </p:nvPicPr>
        <p:blipFill>
          <a:blip r:embed="rId4"/>
          <a:stretch>
            <a:fillRect/>
          </a:stretch>
        </p:blipFill>
        <p:spPr>
          <a:xfrm rot="20624038">
            <a:off x="6600056" y="1983082"/>
            <a:ext cx="1457325" cy="2038350"/>
          </a:xfrm>
          <a:prstGeom prst="rect">
            <a:avLst/>
          </a:prstGeom>
        </p:spPr>
      </p:pic>
      <p:pic>
        <p:nvPicPr>
          <p:cNvPr id="6" name="Picture 5"/>
          <p:cNvPicPr>
            <a:picLocks noChangeAspect="1"/>
          </p:cNvPicPr>
          <p:nvPr/>
        </p:nvPicPr>
        <p:blipFill>
          <a:blip r:embed="rId5"/>
          <a:stretch>
            <a:fillRect/>
          </a:stretch>
        </p:blipFill>
        <p:spPr>
          <a:xfrm rot="924895">
            <a:off x="3498980" y="2072336"/>
            <a:ext cx="1438275" cy="1981200"/>
          </a:xfrm>
          <a:prstGeom prst="rect">
            <a:avLst/>
          </a:prstGeom>
        </p:spPr>
      </p:pic>
      <p:pic>
        <p:nvPicPr>
          <p:cNvPr id="7" name="Picture 6"/>
          <p:cNvPicPr>
            <a:picLocks noChangeAspect="1"/>
          </p:cNvPicPr>
          <p:nvPr/>
        </p:nvPicPr>
        <p:blipFill>
          <a:blip r:embed="rId6"/>
          <a:stretch>
            <a:fillRect/>
          </a:stretch>
        </p:blipFill>
        <p:spPr>
          <a:xfrm rot="1029899">
            <a:off x="7776241" y="1989511"/>
            <a:ext cx="1447800" cy="1971675"/>
          </a:xfrm>
          <a:prstGeom prst="rect">
            <a:avLst/>
          </a:prstGeom>
        </p:spPr>
      </p:pic>
      <p:sp>
        <p:nvSpPr>
          <p:cNvPr id="8" name="Title 1"/>
          <p:cNvSpPr>
            <a:spLocks noGrp="1"/>
          </p:cNvSpPr>
          <p:nvPr>
            <p:ph type="title"/>
          </p:nvPr>
        </p:nvSpPr>
        <p:spPr>
          <a:xfrm>
            <a:off x="623392" y="404664"/>
            <a:ext cx="10972800" cy="1143000"/>
          </a:xfrm>
        </p:spPr>
        <p:txBody>
          <a:bodyPr>
            <a:normAutofit/>
          </a:bodyPr>
          <a:lstStyle/>
          <a:p>
            <a:r>
              <a:rPr lang="en-GB" sz="3600" dirty="0"/>
              <a:t>Revision Guides</a:t>
            </a:r>
          </a:p>
        </p:txBody>
      </p:sp>
    </p:spTree>
    <p:extLst>
      <p:ext uri="{BB962C8B-B14F-4D97-AF65-F5344CB8AC3E}">
        <p14:creationId xmlns:p14="http://schemas.microsoft.com/office/powerpoint/2010/main" val="1557116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Subject assemblies this term</a:t>
            </a:r>
          </a:p>
          <a:p>
            <a:pPr marL="0" indent="0">
              <a:buNone/>
            </a:pPr>
            <a:endParaRPr lang="en-GB" dirty="0" smtClean="0"/>
          </a:p>
          <a:p>
            <a:r>
              <a:rPr lang="en-GB" dirty="0" smtClean="0"/>
              <a:t>Careers day – Monday 23</a:t>
            </a:r>
            <a:r>
              <a:rPr lang="en-GB" baseline="30000" dirty="0" smtClean="0"/>
              <a:t>rd</a:t>
            </a:r>
            <a:r>
              <a:rPr lang="en-GB" dirty="0" smtClean="0"/>
              <a:t> October</a:t>
            </a:r>
          </a:p>
          <a:p>
            <a:pPr marL="0" indent="0">
              <a:buNone/>
            </a:pPr>
            <a:endParaRPr lang="en-GB" dirty="0" smtClean="0"/>
          </a:p>
          <a:p>
            <a:r>
              <a:rPr lang="en-GB" dirty="0" smtClean="0"/>
              <a:t>Options evening – 1</a:t>
            </a:r>
            <a:r>
              <a:rPr lang="en-GB" baseline="30000" dirty="0" smtClean="0"/>
              <a:t>st</a:t>
            </a:r>
            <a:r>
              <a:rPr lang="en-GB" dirty="0" smtClean="0"/>
              <a:t> February</a:t>
            </a:r>
          </a:p>
          <a:p>
            <a:pPr marL="0" indent="0">
              <a:buNone/>
            </a:pPr>
            <a:endParaRPr lang="en-GB" dirty="0" smtClean="0"/>
          </a:p>
          <a:p>
            <a:r>
              <a:rPr lang="en-GB" dirty="0" smtClean="0"/>
              <a:t>Year 8 parents evening – 8</a:t>
            </a:r>
            <a:r>
              <a:rPr lang="en-GB" baseline="30000" dirty="0" smtClean="0"/>
              <a:t>th</a:t>
            </a:r>
            <a:r>
              <a:rPr lang="en-GB" dirty="0" smtClean="0"/>
              <a:t> February</a:t>
            </a:r>
            <a:endParaRPr lang="en-GB" dirty="0"/>
          </a:p>
        </p:txBody>
      </p:sp>
    </p:spTree>
    <p:extLst>
      <p:ext uri="{BB962C8B-B14F-4D97-AF65-F5344CB8AC3E}">
        <p14:creationId xmlns:p14="http://schemas.microsoft.com/office/powerpoint/2010/main" val="137869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Extra-Curricular Activities</a:t>
            </a:r>
            <a:endParaRPr lang="en-GB" dirty="0"/>
          </a:p>
        </p:txBody>
      </p:sp>
      <p:sp>
        <p:nvSpPr>
          <p:cNvPr id="3" name="Content Placeholder 2"/>
          <p:cNvSpPr>
            <a:spLocks noGrp="1"/>
          </p:cNvSpPr>
          <p:nvPr>
            <p:ph idx="1"/>
          </p:nvPr>
        </p:nvSpPr>
        <p:spPr>
          <a:xfrm>
            <a:off x="609600" y="1600201"/>
            <a:ext cx="10972800" cy="892695"/>
          </a:xfrm>
        </p:spPr>
        <p:txBody>
          <a:bodyPr/>
          <a:lstStyle/>
          <a:p>
            <a:r>
              <a:rPr lang="en-GB" dirty="0" smtClean="0"/>
              <a:t>STEM Club (Every Thursday Room 6)</a:t>
            </a:r>
          </a:p>
        </p:txBody>
      </p:sp>
      <p:pic>
        <p:nvPicPr>
          <p:cNvPr id="5" name="Picture 4"/>
          <p:cNvPicPr>
            <a:picLocks noChangeAspect="1"/>
          </p:cNvPicPr>
          <p:nvPr/>
        </p:nvPicPr>
        <p:blipFill>
          <a:blip r:embed="rId2"/>
          <a:stretch>
            <a:fillRect/>
          </a:stretch>
        </p:blipFill>
        <p:spPr>
          <a:xfrm>
            <a:off x="7392144" y="1600201"/>
            <a:ext cx="2290783" cy="1612775"/>
          </a:xfrm>
          <a:prstGeom prst="rect">
            <a:avLst/>
          </a:prstGeom>
        </p:spPr>
      </p:pic>
      <p:grpSp>
        <p:nvGrpSpPr>
          <p:cNvPr id="8" name="Group 7"/>
          <p:cNvGrpSpPr/>
          <p:nvPr/>
        </p:nvGrpSpPr>
        <p:grpSpPr>
          <a:xfrm>
            <a:off x="609600" y="3717032"/>
            <a:ext cx="9468222" cy="1595271"/>
            <a:chOff x="609600" y="3717032"/>
            <a:chExt cx="9468222" cy="159527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201" b="4640"/>
            <a:stretch/>
          </p:blipFill>
          <p:spPr>
            <a:xfrm>
              <a:off x="7392144" y="3717032"/>
              <a:ext cx="2685678" cy="1595271"/>
            </a:xfrm>
            <a:prstGeom prst="rect">
              <a:avLst/>
            </a:prstGeom>
          </p:spPr>
        </p:pic>
        <p:sp>
          <p:nvSpPr>
            <p:cNvPr id="7" name="Rectangle 6"/>
            <p:cNvSpPr/>
            <p:nvPr/>
          </p:nvSpPr>
          <p:spPr>
            <a:xfrm>
              <a:off x="609600" y="3717032"/>
              <a:ext cx="6839565" cy="584775"/>
            </a:xfrm>
            <a:prstGeom prst="rect">
              <a:avLst/>
            </a:prstGeom>
          </p:spPr>
          <p:txBody>
            <a:bodyPr wrap="none">
              <a:spAutoFit/>
            </a:bodyPr>
            <a:lstStyle/>
            <a:p>
              <a:pPr marL="457200" indent="-457200">
                <a:buFont typeface="Arial" panose="020B0604020202020204" pitchFamily="34" charset="0"/>
                <a:buChar char="•"/>
              </a:pPr>
              <a:r>
                <a:rPr lang="en-GB" sz="3200" dirty="0"/>
                <a:t>Maths Club (Wednesday Lunch Time)</a:t>
              </a:r>
            </a:p>
          </p:txBody>
        </p:sp>
      </p:grpSp>
    </p:spTree>
    <p:extLst>
      <p:ext uri="{BB962C8B-B14F-4D97-AF65-F5344CB8AC3E}">
        <p14:creationId xmlns:p14="http://schemas.microsoft.com/office/powerpoint/2010/main" val="177361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09600" y="373410"/>
            <a:ext cx="10972800" cy="1143000"/>
          </a:xfrm>
        </p:spPr>
        <p:txBody>
          <a:bodyPr>
            <a:normAutofit/>
          </a:bodyPr>
          <a:lstStyle/>
          <a:p>
            <a:r>
              <a:rPr lang="en-GB" sz="3600" dirty="0" smtClean="0"/>
              <a:t>Positive Attitude</a:t>
            </a:r>
            <a:endParaRPr lang="en-GB" sz="3600" dirty="0"/>
          </a:p>
        </p:txBody>
      </p:sp>
      <p:sp>
        <p:nvSpPr>
          <p:cNvPr id="13" name="Content Placeholder 2"/>
          <p:cNvSpPr>
            <a:spLocks noGrp="1"/>
          </p:cNvSpPr>
          <p:nvPr>
            <p:ph idx="1"/>
          </p:nvPr>
        </p:nvSpPr>
        <p:spPr>
          <a:xfrm>
            <a:off x="609600" y="1516410"/>
            <a:ext cx="10972800" cy="3340968"/>
          </a:xfrm>
        </p:spPr>
        <p:txBody>
          <a:bodyPr>
            <a:normAutofit fontScale="92500" lnSpcReduction="20000"/>
          </a:bodyPr>
          <a:lstStyle/>
          <a:p>
            <a:r>
              <a:rPr lang="en-GB" dirty="0" smtClean="0"/>
              <a:t>Students</a:t>
            </a:r>
            <a:r>
              <a:rPr lang="en-GB" dirty="0"/>
              <a:t>’ ideas about their ability and potential are extremely </a:t>
            </a:r>
            <a:r>
              <a:rPr lang="en-GB" dirty="0" smtClean="0"/>
              <a:t>important.</a:t>
            </a:r>
            <a:endParaRPr lang="en-GB" dirty="0"/>
          </a:p>
          <a:p>
            <a:r>
              <a:rPr lang="en-GB" dirty="0" smtClean="0"/>
              <a:t>Messages </a:t>
            </a:r>
            <a:r>
              <a:rPr lang="en-GB" dirty="0"/>
              <a:t>students pick up from their parents about </a:t>
            </a:r>
            <a:r>
              <a:rPr lang="en-GB" dirty="0" smtClean="0"/>
              <a:t>maths can change </a:t>
            </a:r>
            <a:r>
              <a:rPr lang="en-GB" dirty="0"/>
              <a:t>students’ </a:t>
            </a:r>
            <a:r>
              <a:rPr lang="en-GB" dirty="0" smtClean="0"/>
              <a:t>learning </a:t>
            </a:r>
            <a:r>
              <a:rPr lang="en-GB" dirty="0"/>
              <a:t>and achievement.</a:t>
            </a:r>
          </a:p>
          <a:p>
            <a:r>
              <a:rPr lang="en-GB" dirty="0" smtClean="0"/>
              <a:t>It </a:t>
            </a:r>
            <a:r>
              <a:rPr lang="en-GB" dirty="0"/>
              <a:t>was </a:t>
            </a:r>
            <a:r>
              <a:rPr lang="en-GB" dirty="0" smtClean="0"/>
              <a:t>not their parents lack of maths </a:t>
            </a:r>
            <a:r>
              <a:rPr lang="en-GB" dirty="0"/>
              <a:t>knowledge that </a:t>
            </a:r>
            <a:r>
              <a:rPr lang="en-GB" dirty="0" smtClean="0"/>
              <a:t>harmed students</a:t>
            </a:r>
            <a:r>
              <a:rPr lang="en-GB" dirty="0"/>
              <a:t>’ performance but </a:t>
            </a:r>
            <a:r>
              <a:rPr lang="en-GB" dirty="0" smtClean="0"/>
              <a:t>their </a:t>
            </a:r>
            <a:r>
              <a:rPr lang="en-GB" dirty="0"/>
              <a:t>parents’ </a:t>
            </a:r>
            <a:r>
              <a:rPr lang="en-GB" dirty="0" smtClean="0"/>
              <a:t>anxiety.</a:t>
            </a:r>
            <a:endParaRPr lang="en-GB" dirty="0"/>
          </a:p>
          <a:p>
            <a:r>
              <a:rPr lang="en-GB" dirty="0" smtClean="0"/>
              <a:t>Communicate </a:t>
            </a:r>
            <a:r>
              <a:rPr lang="en-GB" dirty="0"/>
              <a:t>positive messages, saying that </a:t>
            </a:r>
            <a:r>
              <a:rPr lang="en-GB" dirty="0" smtClean="0"/>
              <a:t>maths </a:t>
            </a:r>
            <a:r>
              <a:rPr lang="en-GB" dirty="0"/>
              <a:t>is exciting and it is an open subject that anyone can learn with hard </a:t>
            </a:r>
            <a:r>
              <a:rPr lang="en-GB" dirty="0" smtClean="0"/>
              <a:t>work.</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5448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541" y="2636912"/>
            <a:ext cx="7824192" cy="1303094"/>
          </a:xfrm>
        </p:spPr>
        <p:txBody>
          <a:bodyPr>
            <a:normAutofit fontScale="90000"/>
          </a:bodyPr>
          <a:lstStyle/>
          <a:p>
            <a:r>
              <a:rPr lang="en-GB" sz="6000" dirty="0" smtClean="0"/>
              <a:t>Science</a:t>
            </a:r>
            <a:br>
              <a:rPr lang="en-GB" sz="6000" dirty="0" smtClean="0"/>
            </a:br>
            <a:r>
              <a:rPr lang="en-GB" sz="2200" b="0" dirty="0" smtClean="0"/>
              <a:t>Cathy North</a:t>
            </a:r>
            <a:br>
              <a:rPr lang="en-GB" sz="2200" b="0" dirty="0" smtClean="0"/>
            </a:br>
            <a:r>
              <a:rPr lang="en-GB" sz="2200" b="0" dirty="0" smtClean="0"/>
              <a:t>Head of Science</a:t>
            </a:r>
            <a:endParaRPr lang="en-GB" sz="22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9416" y="1396574"/>
            <a:ext cx="4048125" cy="414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2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260648"/>
            <a:ext cx="7824192" cy="1303094"/>
          </a:xfrm>
        </p:spPr>
        <p:txBody>
          <a:bodyPr>
            <a:normAutofit/>
          </a:bodyPr>
          <a:lstStyle/>
          <a:p>
            <a:r>
              <a:rPr lang="en-GB" sz="3600" dirty="0" smtClean="0"/>
              <a:t>Year 8 Structure</a:t>
            </a:r>
            <a:endParaRPr lang="en-GB" sz="3600" dirty="0"/>
          </a:p>
        </p:txBody>
      </p:sp>
      <p:graphicFrame>
        <p:nvGraphicFramePr>
          <p:cNvPr id="6" name="Table 5"/>
          <p:cNvGraphicFramePr>
            <a:graphicFrameLocks noGrp="1"/>
          </p:cNvGraphicFramePr>
          <p:nvPr>
            <p:extLst>
              <p:ext uri="{D42A27DB-BD31-4B8C-83A1-F6EECF244321}">
                <p14:modId xmlns:p14="http://schemas.microsoft.com/office/powerpoint/2010/main" val="3482100481"/>
              </p:ext>
            </p:extLst>
          </p:nvPr>
        </p:nvGraphicFramePr>
        <p:xfrm>
          <a:off x="1127448" y="1268760"/>
          <a:ext cx="9937104" cy="4356530"/>
        </p:xfrm>
        <a:graphic>
          <a:graphicData uri="http://schemas.openxmlformats.org/drawingml/2006/table">
            <a:tbl>
              <a:tblPr firstRow="1" firstCol="1" lastRow="1" lastCol="1" bandRow="1" bandCol="1"/>
              <a:tblGrid>
                <a:gridCol w="7437398"/>
                <a:gridCol w="2499706"/>
              </a:tblGrid>
              <a:tr h="72010">
                <a:tc>
                  <a:txBody>
                    <a:bodyPr/>
                    <a:lstStyle/>
                    <a:p>
                      <a:pPr>
                        <a:spcAft>
                          <a:spcPts val="0"/>
                        </a:spcAft>
                      </a:pPr>
                      <a:r>
                        <a:rPr lang="en-GB" sz="2800" b="1" dirty="0">
                          <a:effectLst/>
                          <a:latin typeface="Calibri" panose="020F0502020204030204" pitchFamily="34" charset="0"/>
                          <a:ea typeface="Times New Roman" panose="02020603050405020304" pitchFamily="18" charset="0"/>
                          <a:cs typeface="Arial" panose="020B0604020202020204" pitchFamily="34" charset="0"/>
                        </a:rPr>
                        <a:t>Topic</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b="1" dirty="0">
                          <a:effectLst/>
                          <a:latin typeface="Calibri" panose="020F0502020204030204" pitchFamily="34" charset="0"/>
                          <a:ea typeface="Times New Roman" panose="02020603050405020304" pitchFamily="18" charset="0"/>
                          <a:cs typeface="Arial" panose="020B0604020202020204" pitchFamily="34" charset="0"/>
                        </a:rPr>
                        <a:t>Number of lessons</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9">
                <a:tc>
                  <a:txBody>
                    <a:bodyPr/>
                    <a:lstStyle/>
                    <a:p>
                      <a:pP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Unit 8B1 – Organisms (Breathing and Digestion)</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(1)8(1)</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r>
              <a:tr h="350309">
                <a:tc>
                  <a:txBody>
                    <a:bodyPr/>
                    <a:lstStyle/>
                    <a:p>
                      <a:pP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Unit 8B2 – Ecosystems (Respiration and Photosynthesis)</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(1)10(1)</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350309">
                <a:tc>
                  <a:txBody>
                    <a:bodyPr/>
                    <a:lstStyle/>
                    <a:p>
                      <a:pP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Unit 8B3 – Genes (Evolution and Inheritance)</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89C"/>
                    </a:solidFill>
                  </a:tcPr>
                </a:tc>
                <a:tc>
                  <a:txBody>
                    <a:bodyPr/>
                    <a:lstStyle/>
                    <a:p>
                      <a:pPr algn="ct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(1)7(1)</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89C"/>
                    </a:solidFill>
                  </a:tcPr>
                </a:tc>
              </a:tr>
              <a:tr h="350309">
                <a:tc>
                  <a:txBody>
                    <a:bodyPr/>
                    <a:lstStyle/>
                    <a:p>
                      <a:pP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Unit 8C1 – Matter (Periodic Table and Elements)</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(1)8(1)</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r>
              <a:tr h="350309">
                <a:tc>
                  <a:txBody>
                    <a:bodyPr/>
                    <a:lstStyle/>
                    <a:p>
                      <a:pP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Unit 8C2 – Reactions(Chemical Energy &amp; Types of Reaction)</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(1)8(1)</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350309">
                <a:tc>
                  <a:txBody>
                    <a:bodyPr/>
                    <a:lstStyle/>
                    <a:p>
                      <a:pP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Unit 8C3 – Earth (Climate and Earth Resources)</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89C"/>
                    </a:solidFill>
                  </a:tcPr>
                </a:tc>
                <a:tc>
                  <a:txBody>
                    <a:bodyPr/>
                    <a:lstStyle/>
                    <a:p>
                      <a:pPr algn="ct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(1)7(1)</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89C"/>
                    </a:solidFill>
                  </a:tcPr>
                </a:tc>
              </a:tr>
              <a:tr h="350309">
                <a:tc>
                  <a:txBody>
                    <a:bodyPr/>
                    <a:lstStyle/>
                    <a:p>
                      <a:pP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Unit 8P1 – Forces (Contact Forces and Pressure)</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(1)8(1)</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350309">
                <a:tc>
                  <a:txBody>
                    <a:bodyPr/>
                    <a:lstStyle/>
                    <a:p>
                      <a:pP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Unit 8P2 – Electromagnets (Electromagnets &amp; Magnetism)</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BCDA"/>
                    </a:solidFill>
                  </a:tcPr>
                </a:tc>
                <a:tc>
                  <a:txBody>
                    <a:bodyPr/>
                    <a:lstStyle/>
                    <a:p>
                      <a:pPr algn="ct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(1)5(1)</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BCDA"/>
                    </a:solidFill>
                  </a:tcPr>
                </a:tc>
              </a:tr>
              <a:tr h="350309">
                <a:tc>
                  <a:txBody>
                    <a:bodyPr/>
                    <a:lstStyle/>
                    <a:p>
                      <a:pP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Unit 8P3 – Energy (Work, Heating and Cooling)</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(2)6(1)</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350309">
                <a:tc>
                  <a:txBody>
                    <a:bodyPr/>
                    <a:lstStyle/>
                    <a:p>
                      <a:pP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Unit 8P4 – Waves (Wave Effects and Wave Properties)</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BCDA"/>
                    </a:solidFill>
                  </a:tcPr>
                </a:tc>
                <a:tc>
                  <a:txBody>
                    <a:bodyPr/>
                    <a:lstStyle/>
                    <a:p>
                      <a:pPr algn="ctr">
                        <a:spcAft>
                          <a:spcPts val="0"/>
                        </a:spcAft>
                      </a:pPr>
                      <a:r>
                        <a:rPr lang="en-GB" sz="2000" b="1" dirty="0">
                          <a:effectLst/>
                          <a:latin typeface="Calibri" panose="020F0502020204030204" pitchFamily="34" charset="0"/>
                          <a:ea typeface="Times New Roman" panose="02020603050405020304" pitchFamily="18" charset="0"/>
                          <a:cs typeface="Arial" panose="020B0604020202020204" pitchFamily="34" charset="0"/>
                        </a:rPr>
                        <a:t>(1)5(1)</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BCDA"/>
                    </a:solidFill>
                  </a:tcPr>
                </a:tc>
              </a:tr>
            </a:tbl>
          </a:graphicData>
        </a:graphic>
      </p:graphicFrame>
      <p:sp>
        <p:nvSpPr>
          <p:cNvPr id="7" name="Rectangle 2"/>
          <p:cNvSpPr>
            <a:spLocks noChangeArrowheads="1"/>
          </p:cNvSpPr>
          <p:nvPr/>
        </p:nvSpPr>
        <p:spPr bwMode="auto">
          <a:xfrm>
            <a:off x="3455988" y="2094726"/>
            <a:ext cx="100700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417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89039"/>
          </a:xfrm>
        </p:spPr>
        <p:txBody>
          <a:bodyPr>
            <a:normAutofit fontScale="92500" lnSpcReduction="10000"/>
          </a:bodyPr>
          <a:lstStyle/>
          <a:p>
            <a:r>
              <a:rPr lang="en-GB" dirty="0" smtClean="0"/>
              <a:t>Undertake a Transition examination in the first week which will help us direct intervention where need for Science skills.</a:t>
            </a:r>
            <a:endParaRPr lang="en-GB" dirty="0"/>
          </a:p>
          <a:p>
            <a:r>
              <a:rPr lang="en-GB" dirty="0" smtClean="0"/>
              <a:t>Take assessments in pairs of topics to enable them to revise more content each time and develop revision techniques.</a:t>
            </a:r>
            <a:endParaRPr lang="en-GB" dirty="0"/>
          </a:p>
          <a:p>
            <a:r>
              <a:rPr lang="en-GB" dirty="0" smtClean="0"/>
              <a:t>Will also undertake an examination towards the end of the year. </a:t>
            </a:r>
          </a:p>
          <a:p>
            <a:r>
              <a:rPr lang="en-GB" dirty="0" smtClean="0"/>
              <a:t>Will develop Scientific skills and learn how to think in a Scientific way- Independent research, Investigation, “trial and error”. </a:t>
            </a:r>
          </a:p>
          <a:p>
            <a:r>
              <a:rPr lang="en-GB" dirty="0" smtClean="0"/>
              <a:t>Will learn from their mistakes and develop resilience.</a:t>
            </a:r>
            <a:endParaRPr lang="en-GB" dirty="0"/>
          </a:p>
          <a:p>
            <a:endParaRPr lang="en-GB" dirty="0"/>
          </a:p>
          <a:p>
            <a:endParaRPr lang="en-GB" dirty="0"/>
          </a:p>
        </p:txBody>
      </p:sp>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Year 8 students: </a:t>
            </a:r>
            <a:endParaRPr lang="en-GB"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6718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89039"/>
          </a:xfrm>
        </p:spPr>
        <p:txBody>
          <a:bodyPr>
            <a:normAutofit/>
          </a:bodyPr>
          <a:lstStyle/>
          <a:p>
            <a:r>
              <a:rPr lang="en-GB" dirty="0" smtClean="0"/>
              <a:t>Do practical work where possible.</a:t>
            </a:r>
            <a:endParaRPr lang="en-GB" dirty="0"/>
          </a:p>
          <a:p>
            <a:r>
              <a:rPr lang="en-GB" dirty="0" smtClean="0"/>
              <a:t>Extend and develop Maths skills so will need a calculator.</a:t>
            </a:r>
            <a:endParaRPr lang="en-GB" dirty="0"/>
          </a:p>
          <a:p>
            <a:r>
              <a:rPr lang="en-GB" dirty="0" smtClean="0"/>
              <a:t>Meet new words that they will have to remember the meanings of.</a:t>
            </a:r>
          </a:p>
          <a:p>
            <a:r>
              <a:rPr lang="en-GB" dirty="0" smtClean="0"/>
              <a:t>Explore the 10 Big ideas about Science through investigation and research. </a:t>
            </a:r>
          </a:p>
          <a:p>
            <a:r>
              <a:rPr lang="en-GB" dirty="0"/>
              <a:t>Experience the kind of questions found in AQA GCSE’s.</a:t>
            </a:r>
          </a:p>
          <a:p>
            <a:endParaRPr lang="en-GB" dirty="0"/>
          </a:p>
          <a:p>
            <a:endParaRPr lang="en-GB" dirty="0"/>
          </a:p>
        </p:txBody>
      </p:sp>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In Science lessons students will: </a:t>
            </a:r>
            <a:endParaRPr lang="en-GB"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044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Enrichment Activities</a:t>
            </a:r>
            <a:endParaRPr lang="en-GB" dirty="0"/>
          </a:p>
        </p:txBody>
      </p:sp>
      <p:sp>
        <p:nvSpPr>
          <p:cNvPr id="2" name="Content Placeholder 1"/>
          <p:cNvSpPr>
            <a:spLocks noGrp="1"/>
          </p:cNvSpPr>
          <p:nvPr>
            <p:ph sz="half" idx="1"/>
          </p:nvPr>
        </p:nvSpPr>
        <p:spPr>
          <a:xfrm>
            <a:off x="609600" y="1600200"/>
            <a:ext cx="5384800" cy="3845023"/>
          </a:xfrm>
        </p:spPr>
        <p:txBody>
          <a:bodyPr/>
          <a:lstStyle/>
          <a:p>
            <a:r>
              <a:rPr lang="en-GB" dirty="0" smtClean="0"/>
              <a:t>Faraday Challenge</a:t>
            </a:r>
            <a:endParaRPr lang="en-GB" dirty="0"/>
          </a:p>
        </p:txBody>
      </p:sp>
      <p:sp>
        <p:nvSpPr>
          <p:cNvPr id="5" name="Content Placeholder 4"/>
          <p:cNvSpPr>
            <a:spLocks noGrp="1"/>
          </p:cNvSpPr>
          <p:nvPr>
            <p:ph sz="half" idx="2"/>
          </p:nvPr>
        </p:nvSpPr>
        <p:spPr>
          <a:xfrm>
            <a:off x="6197600" y="1600201"/>
            <a:ext cx="5384800" cy="3845022"/>
          </a:xfrm>
        </p:spPr>
        <p:txBody>
          <a:bodyPr/>
          <a:lstStyle/>
          <a:p>
            <a:r>
              <a:rPr lang="en-GB" dirty="0" smtClean="0"/>
              <a:t>STEM clubs</a:t>
            </a:r>
            <a:endParaRPr lang="en-GB" dirty="0"/>
          </a:p>
        </p:txBody>
      </p:sp>
      <p:sp>
        <p:nvSpPr>
          <p:cNvPr id="6" name="AutoShape 2" descr="data:image/jpeg;base64,/9j/4AAQSkZJRgABAQAAAQABAAD/2wBDABALDA4MChAODQ4SERATGCgaGBYWGDEjJR0oOjM9PDkzODdASFxOQERXRTc4UG1RV19iZ2hnPk1xeXBkeFxlZ2P/2wBDARESEhgVGC8aGi9jQjhCY2NjY2NjY2NjY2NjY2NjY2NjY2NjY2NjY2NjY2NjY2NjY2NjY2NjY2NjY2NjY2NjY2P/wAARCAC0AQ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jWpQMUijAp9bnCNYfKaiqcj5TUAU7y2TjGMV52LXvFxEaMMwJz9KZ9nGchiKfIrHBSmkyqMAZ965FfozRDki2nPWpKjLsGI28etAl6ZQik02KzZJijFM81QgbBwaXzF9f0qbMLDqKQOnqKdxRYBpUHqBTfLX0xUlJRqBH5QA4zSom3POafSU7sY6IfNXJ+ND/psI9I/611sXU1yHjI51JB6RivRofAgh8RzQ6UjdqcOlNbqK3Nxw/pTf4RTux+lJ2FACH74+lB6mlP8ArKT1oATsaD0FKen40HrQAr9KRf4qV+opF+6aAA9KQDgUp6UD+lAyzZL8jH1NWgKr2kWUDZ96tgVIAq8inbaVRzTscUgO7FLQKWuk4APQ1DU1R7G9K4cVFu1i4jGcJjIP4U3zkzjn8ql2E9VpPKH9z9K4+R9UWmholQ9GpRIh/iFHlLjG2k8lcdD+dLlHoOO3ocUbUIzgYpDEpOec0nkjBGT1zSsAGJT04+lKYlIGewxSeVxgMaCjYAD0agJ5PH3jn2o2MCMMaeq7RycmlpXYXGqCBycmlpaSkA+Lqa4vxgc6rj0jH9a7WLvXD+LjnWH9kH9a9Kj8CHD4jCHQU09R9KdTT1rY2HHofpQP4aG6H8KVeq0AJ/y1NIP60o/1jUi/1oACMsBSnlvxoX7/ANKE5YfWgAk+9SKPk/GiQ/O1KPuUANP3aXsfpQegoxkY9Tikxo07ddsKj2FSgUKMKBTgKgYqDrTiMULxj3pssyRn5jz6UCO7paqDUIv7r0o1CH+6/wCVdHMjj5JFulqp/aEP91/ypf7Qh9G/KjmQcki3RVX+0IfRvypf7Qh/2vypc0Q5JFqiq39oQ/7X5Ufb4f8Aa/KleI+WRZxRgelV/t8P+1+VH2+H/a/Kl7ocsixtHoKNo9BVf7fB/tflR9vh/wBr8qVoByyJ9i+lJsX0qH7dD/tflR9uh/2vypcsOw+WRNsX0pPLWoft0P8AtflR9th/2vypclPsHLInVQvSuB8VnOsy/QfyruBeRf7X5Vwfidw2rTEdCB/KnotEaQTT1M3ym8sOcBT0JNRlGB6UshwypnoKZn1oubEu0YbOR6U1fvD6UsJXD7skkfLjpn3pqnByaExAv3mP1oTpmhQRkd8UDhDTuAJwCadGOVpOin6UqHCk+goAjPOT707/AJZ03+H8ad/BQAHoKfEu6WMerUw8ip7Vf9JTPAAzUspGkBxTgKUAEcUuKkCG7l8mDI+8eBWZ5rdWOSe5qa+n82QIOiVUc81pHREs7vFLinYoxWQxMUuKXFLigBuKXFOxS4oAbtpdtKxCKWY4AGSaxbrU5ZGIhOxO2OppXGbW2jbXLO8rtu8193u1Swald2xxvLL6NzRcDpNtG2sJNVm+8G3e3pUsOryBx5uCvfFK4WNjbUuYsf6s59c1QbV7BPvTgH0wahbXtPXpIx+immI08p/cpQU/uVjt4jsh0WVv+A1E3iWH+G3kP1IFJKwG2QNxwMCuQ8RDOpy/QfyFaB8Sn+G0P4v/APWqCG8+0XctxNaRsHAADHpiq2Aw/KzHvLgN/dNIEZjgISfYV032oD7lrAtJ9slH3UhX/gP/ANei7HYyrK1V7dhLG6vu4IHOKuyWFubN9sJaUKdvXOanN7c/31H0UUiT3MrhfPYfQAf0qW3uGgaJYCAm4nT5+wI+6KupDa3O8XCozE8krz+dMnZ1tpcZLDmssmbyy+7APvWV3J3uaJdCe90GI/PZzADujc4+lUzo0gQhpox9TVuzkfnzCdpqB0jZTjAbdnPt6VrGT2ZMkkVG00BNwuYiv15/Ko1hVRycgHGcU8OGPTjt7UsZbOc8Z6Vd2QI0JJG0fLSNA4Ixj3q3AvnsVQ8AcjvRJ+7Pzrg+9TcqxUQyKQecVbEyRoAc7jzUbsGxtOFPbFSzWEhhV423HGcY/QH1ouPlb2Mp8+a2eMnI+lCgMMEcio2Y7zmnB8HkYyK2T0M2dEfEcfa3J/4F/wDWpp8Rn+G2H4tVMWsQ/h/WnCCIfwCs9Bk58RT/AMMCD65ph8Q3h6Rxj8P/AK9IIkH8C/lTgqjsKNAGHXNQbptH0WmnVNUbpIR9FH+FSAP5n8Oz9afigCv9svmVvtErlCMYPeqvnsCcHJq1qUeIEZSx5544H41XsLWW4lwiFgOp7Cp0KUXcVZyAAalSQHkcj0q3qOmMFWRBkgAYFU0tJsEkY9qm6LcGiVYgeUPPua2xpdpNBGQxAK9c81ziiWJvnB4NbFveqtqrPkAdallQWupQmsEhunhkO7Ayp9RQLOEfw/rT7i4We+DpkAx45+tPI68mtIvQykrPQYLaIfwCl8qNf4FH4U8jrURyWJ4Cg0NiBnjTHy/kKerAruHSp7aEXTBQOM9aWS1+yuyElieMEVHOVyaEGaQn2pWUq2DTa0J2DJqxt8mHOcMeSfT2qKFdzj0HJqC/utzlAeB1qeVydkJuyNUSq8YdSCWGD6Zqs20YOBx2PaspLh0+65HsDUouJm5dcgeoo9jy7MuNQnuJRgAHH071VZztOfSrEUgeMBvxqGfYIn2/eFO1hSdyupydinlz1rSt7A+ZHvG4VWsbTzU3dGHOexrchAjXrzUyZpCHVlmG3hjHCqvvUc1la3J5IJ9QazLmdmmZ3JwDtVf61NprPNIWkG0g8AHPFTbqab6FTUNMe0bzIstEevqKv2sUvkxMkuI27bf51qEKVw2CKbtVYiqAD04pN3Go2dzkPEEMcN/8mAXAYgetZeTXSaxpbTYuU3bvusKy4tE1G4G6C0ldOzBeD9M1vF3RzTWrLwPtSgkjPSkFKvSgkMnbnjOKDn1oH3KQuoHWmot7CbSHY+YcmkYhck80wzgHpUUku8+1aKn3Ic+xowPb3luIyQJUXaVP6EVoaXALe0WPgP1P1rn7R1jugx9K30nwAVrnqLldjtpPmWpVvpbqFwvy7SeTkjimxSmS3Msn3R1JqzPcrKAroG9iKluFhexeNGUZGMCsrmjRlGSGZSedh7j0q262T2XlH5eQdveq7W6iJEBO/OeOOlQzsFy7kqB165NMnbcbfGFL2BYPu+Xg/mak7GsrzWkuPMPHOfpWqpygI7gVokc8mmxT3qnMryT+WPlHf3q4e9NdQ3J4x3psS3NC3kW2gYWyb3HWtC1ElzZsbvaGPQAdKxrSaDTmE8bbiR8wJ61ajnkuXadSVQDcQTx+FYtHSiLUURJAiPuI/T2qkatauqNaRXik5Zyhx34yKzI5+cZz9a6IQvG5zTl7xNJOIYzg/MazwrTzBEGWY0+ZHYs55z3pbCQJIxGC+3AIrS3ImzL4maENlbwIN7gv3NTLbRnnnB469KkttPZmVyrHuav21kwJeYA5OQvpXI5NnSoGYtg3JBLKOtZ91EI5HjZiAQOQPfiumu4sW8hI25GK5e+Ysqc5bJBNVT1dmTNW2JdOuVg/dO2VJ4NW3vii+Y42p29TWEFc9B+NadnIspWKU5YDAPY+1azp21QQqdGbMEUF9biTbz6GmSobUhUHHXio45Gtj8pxmmibG9idzueMngVidAoumaQKSRmrizkDBNZ9vbhpmmLlgRgEjFWnQoBQK7NfTpVeZfbmpL+6khlCREop5+WqGlNh5G9MCrU7h2DOOOgq4qyMJ6s5Re9NMgQe/pULz9QnGe9Rbx3NdEYdzBy7ExlJ+lJnNQmSk8z3rW6RFiYjNIRiojJ7/rTfMouOxKmWnUDnNa1tIVUBunrWNFJtlR89GB/Wtm5/cW88i8bBkZ9T0/nXLWTbVjppSsi2LZG/ecE9feqk0ghOZJCFHY1kwarcxIcsHHowqS7E1wqTPgcZAHasnBrc19qmtCdZZbu4UIuM9/QVm3Ms0k7JI5YKxAFWbYM7rh8EfMMHFVtpaaRuuWJ/WmrJGbbY+RdsYIrRtXD26kdgBWVcvzsH1q9pcV067Vgbyyc7yMD8zV3SjqRytvQuHv8AWq1/IUgwP4jirJ4dkPDKcEVT1P8A49x/vURd2KStuUY7uSIkDDL6Gtb7bI9tGowiOOg7+1YYHNaEFxIlsjBVKQnOCOuTVSinqOMmtDS1PKaRFH/dkBP1INYithq17y6ivdHLRZDRsCwPY9Kxgfm9quGxEtywJSBxRBJi5BC5x94gVArbmxnjvV6xUfaBgYUjace/SqlrEUdzbfUmhiTbGvzAck81D/ad3K22OIx9fnJyDjrirDDAA2KSOM//AFqbv/cpCsTllYkOBzn1rj0OuzIhcXtzbyBmI2qTyBis+4tFEUpZmLpkrgcH3Na7uyIVdvqAMZqlqFxEIJYv+WrgAH0U043voTJJLUwvMwM7ue4qSGCeYgwozHPBA71GBEAVaPJ9c10Nh4sNjZQ2yWSMsa7cl+T+ldHMznsStY3QgRpUIPTIHeqYtjubc7FSeV7VPe+LnuoRGlsIWDZ3B934YxUUWrm5BDxK5HU4wRWEovobxqLqWE+U5PAHakmn3CmW6MYyzksGYlQew9KZexEYeNivqBRyMrnRqaSCLYt3ZiavSxF0A96i0ZVNhHkAtyc/jVqbGBWi2Mnuedbzmmlsmjg+xpprcxsSEkEelIeRQPmXHekzg4PWgBuSKXOaRqAcVIxwqxe6g9zGI9u0BQp561V3flTepqWrjWhNaxCeZIudzMB+HeuivIIzbleFAHWsSxmFvOZtuTjC4q9cTy3VnM8YUeWMvk849qmSZUTLtJUgnDNkqAQQO9aenWEF2rTNOwG7GxQBj8aw84q/pc8aThJ/9UxBPsR0NZVE+V2NKTXMkzpILC1t8GOFQ394/MfzNSPOvmKgkXdnkE80RSrKu5CcD2qjJpxN/wDaFY7c5YZ715qfM3zs9NrlXuoq3d1HNebkUqQdj5+vBqHUI/8ARGJIOCOBVxLZbx5G8vyA3BJ6n/CpNOVIVAAB+YqwwDkjuDXbCaSsjiqU23c5yCJ5WKqOgySegHvU8B3WlxHx0zXXvFa3iPHLGCHGCTwfzrBvPD13bSubX9/CQeQQGA9CK6FUUtGYOk4lWxK/YLtWOAQu0evNUGI3nHSrVtvSKZWX767QDVfypSzNtPPc1pFMzna4kKg5J9auxymNSBjDDBqvFHIg4QHPPJpXbpxitOhmb1hcLc2+3eRIgxnv9ac0A24kLM3r61kaRC8uoRhGIIyzEegrdNwYyVYDcK5Zxs9DrpzurMryBYYdvzH3Y5NUbpCiLJJ96X7o9FH+P9KvtG00m+Xp6Vk3dx9ouWYHKj5V+lVSi73Iqy0sQPGpbB6HoR2qGS3lQ8LuHqKmZuQPepd+K6HFM572M4kg4PWrdlIQx5wTgc1IzIw+cA/WmRNDEWJU7TWcoaFxZ0WzZEqg52jGaq36yyWbCIkMDk47irVpMt1apKvRh3pSmDUlHOWt9c2lwHWV0XPzAHrXUR387xq25ZAeQdv+Fczq0aJfMsYxwCR71oaNMJITESQ0f6igSZils9RTTRmkrS5I5elOPTkZpq9KcaYDSBTSCPpTxz0pCGJwi5JpMaGE4FNBqR7eRELuAAPcVGDg1KYWsTxE46VOJ9sUqD+NMVUV8c5OacsnPzc1W6sLZ3IypIyKEODWlbaXNeRl4Aqgd2OM0w6PfrKIzbtk9xyPzrJtLQ0Se5saQYvsvmhm3HhgT6elW3uBjgfnSW9lDplmv2kbv72OBSiztL0B4Z5SvdMjFcMqacm2dyqS5UitFCmoTtbmYoSuTt61qJosKqm1nBQYGcU6yght5kSKNU4OSKt3GMVpHbQ55t3MkoVndIz5hU4OznmlFy6OEbehP95SKW5uTbZNnCrTucfKvPrzUlqk08O69QCX0yDxTRtFrqYc2lsRLJFdRuASQoBBP0yKpbSoHJP1rfv5/sEMrxrjZjJHA5rnHnBNddKTtqcteEU/dHF1VhjjPFQMQW65pdk118sUTMc9h/WmNFLC+2WNkPuKvnTdjHlY5rh4EIjZlZ8ZIOOPT+X5V0Gj3VvdKN/M6rgbuuK5qYZUN6URSyRYMblSOQR1qJK7Ki7HQ6pexx74Yzl8YOO1YynAzjNRx8jJOSeakyK0irImTuwGfvN+XpTWbBpC/wAtRM1O4hzvQI/MGS2PQVF1NSK2KQG14en/AHUls3DRnIHt/n+da/Wud0x8ahER1OQfyrfbKncvPqKzaszSOqOa1Bv9NnJ5O8ioIJXicup5IxUl9819Me28moC2OBSIEzRSiJj2NSpaSt0jYirGRK3anYJNWPsEiKXICgDvULSYHvTTEIflGO9MDHOAcUhOeT+FPRR37UmrjWghQleGDE8cmnfYpsZUBv8AdOakG1R/SpBjqDijl7BzdyiVKnDAg09MBgGBrubNLZrKF5Ioy5QFiVHJxTWtoJLhLiOMKy8KBgA9fasPadDVwS1MXTTdyqBbQuyDvjA/M1tx296wBYIhHq3+FW1uQyAjgEU03HOAefSsW2zdFeeQLGUuZYXRuCrg4rKkvbbTwVhgCl+cpJuX9a1rm6MaEsWUD+IEMBWDL5+pyPD5ERAbImVcDH1oj5jk2loaWm6qkkLXE52gMI+nfFWLvUoHjYRyqWIOMVkXmkyRWccVsrSHcWY59qg0uxmnu42EbrCR9/t0prltoY631Kz3UxdmDyZBySO3atrw60sonkZmYHAGTzxmnS6RErFE3Yk5fJ6/5zVi3sY4I0SIN8hyCTzmj2kS+VrUS/t0vVa3kcqDzkVFb6LZQYJTzm9XOf0qZ7eQSmTfnPUdamjLSBgin5Rkgdqzc29EyuVbsRsKu1QFUdABis+/hEsLDgcdTViW5VW2IDJJ/dX+tQvZtcjN0cj/AJ5qcD8fWiOjuyXrocv6g1FjBxXSy6PbFTtQofUGsq40qZCdmHH5GutVYswcGioDwKGbA+tXbTSby6wFjC+7nAq63hmQJlrqLzOygEj86v2iXUXs2zELZphq3d6ZeWxO6Pco7pyKpEMOoIquZPYmzW44cfWjNNBP40cDqaYi9pX/AB/wnPGa6Zuma4+3lKXEb5wFYH9a64nj2qZFxOa1Pi+lA9f6VVA9auaoAL+Qnvj+VUiSelSQzr/s1pF9wFz/ALI4/Oo3H91VX9TU+M0eXmuV1WzqVNIz5olIO8F8+prDnj8pyvO3t711hhUioH02KT7wzRCryvUJU77HLDrn0pykKMnrXTDRLUjlD+HFTR6LYoc+SGPuSa1+sIz9izkwcncxqRWyQB1Ndithajpbxj6KKkW3hQ/LEgPsopPEjVEz7aC9MKjYqKAANzc1ds9P1CSUDz0SDOWIXJ/CrIbBB27h6ZxVldQCgAwMAP7hB/wrKEru7NJp2shr6LCR8s8649CP8KgfQmYYW8k/ICrq6jbMcGTafRwV/nUpu4EXLTRgepYVtaLMryRhTaMLN1kctOrnZtdzyfpVtIiuBhFUdAKreJr+0uNKZYZi0iOrKVB+nX6E1ykdzcJ92ZwPZiKh0ubZic5HbyIWQrnaO+BzRGixoFUbQOgrjxf3Q/5eZv8Av4acNRvB/wAvMuP96o9iyeaR1pjywbPShgwHChvocVya6rfD/l5f8cGnjXL9P+Wob6qKPYyH7SZv3EyxIWkDLzjBFW9L3+SJim0yHjHUAev61z+n6ncaheJFMECplvlHU/5NdVbSI8SqDyuMinCPLKzLcpONyGexhbLwqsbE5OBgE+9UJUaJirqQa2DjI6epwOtRyKkg2SgHvz2q5wUtUKM7aMxz81IYl7irrWwTLJ8y+tRlM1ztNM3TT2KJkihkHByeCq9SamErqM7UiB9eTUNzAwbfGCG7nHNUXuYYseZ5krjsQQPyrRD2Lssue+73rG1td8EcgH3TipJLq5n4iiIFVru2vhFsk5GclccitYOzM56ooIARmlZAeQKaN8UmHUj1BqwkLyn92jN9BxXUmrHNZlbC1u6ZNItmoJ3DnGfSqaaS7cyPt9h1q8kYhiCDoBispzXQ1hB9TN1Y+Zdg4xlRVLhauakcSKfaqQyeaa1RElqdmtSAUUV57OscoFShRRRSGOAFOFFFIBCe1JRRQA6koooAQ+hGajktoWGTGuaKKtCMjXEVLVFQbV3dBWDkjgUUV1U/hOepuODGl3GiitTMXNI3SiimBc0MldRXHdTXUqSp3A4Ioorkq/EdEPhNGKRmiDHuCaft+ZuTyPXpRRW62MHuQSSGKJCMHIzzWPPK7TyMW5DYHtRRUTN6RaiO9SG5pJYIzyVBNFFYM1ZasLWHYshQFt2Oe1R6vAjWrz4IkjBYEe3Y0UVpHYxl8RlzWsBIdokZsdSM0m0dAMCiirWwxrdKrS0UUizK1EfPH+NUjRRWsdjmn8R//9k="/>
          <p:cNvSpPr>
            <a:spLocks noChangeAspect="1" noChangeArrowheads="1"/>
          </p:cNvSpPr>
          <p:nvPr/>
        </p:nvSpPr>
        <p:spPr bwMode="auto">
          <a:xfrm>
            <a:off x="191344" y="2768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767408" y="2132856"/>
            <a:ext cx="4212468" cy="2808312"/>
          </a:xfrm>
          <a:prstGeom prst="rect">
            <a:avLst/>
          </a:prstGeom>
        </p:spPr>
      </p:pic>
      <p:sp>
        <p:nvSpPr>
          <p:cNvPr id="3" name="AutoShape 2" descr="data:image/jpeg;base64,/9j/4AAQSkZJRgABAQAAAQABAAD/2wBDABALDA4MChAODQ4SERATGCgaGBYWGDEjJR0oOjM9PDkzODdASFxOQERXRTc4UG1RV19iZ2hnPk1xeXBkeFxlZ2P/2wBDARESEhgVGC8aGi9jQjhCY2NjY2NjY2NjY2NjY2NjY2NjY2NjY2NjY2NjY2NjY2NjY2NjY2NjY2NjY2NjY2NjY2P/wAARCAC0AQ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iBQOtA60o60wA0UHpRQAv8NIKX+GkFMQ4fdNN7U4dDTe1IAooooAU9BTD1p56CmnrQAUUUUwFNB7UUHqKAFAzkChUO7FLH96pQ/HSgTJ0cBOvSrCQhlBz1qnCu88dKuGQRp6+1MhgsKq1NdP3mRyPftSCcls9fpVhOeg6+1AiBA28DGKeYf3hwflNSiM7+enrUvl88CgCqYV3jArQ1kMZrV0JBSMHINNWIccd6nvgXK+gFJ7lLYrwRzNBK0ZCKw+dQetT220adcKv3QMUWykWUwXgnpRCB/Z0/qeuPWkMw7jCjA610cJMXgt37lqwJFBfPpXRyxM3hKONf42/pTkESv4VQJ9uft5LY/EcfzrGmkUNII2DTAn5wOgz0H+NbmgrbixvFJ3FIjtJ7nPUVzOSkpcdc5pIZseF0+e5c9kP8jWNcN/pEh/2jXSeH4wLK9lToUOPauXlO6Rj6k0ICAdacKQdaUUFAelHag9KVVJ6CgQn8NIKkZCFFMxQAo6Gm04dDTaYBRRUsK5O4jPYD3pPQEII2akaFhzWzbaXI6hnbBPYCm3WnPEpIJbFRzmnIYvPSjpVmWL5A3foRUQUt261a1M2R0pGSKm+zuy5AwfSnxxkY4NMlsjjjO/FS+QxPyrmrptVTbIuTlefrTtu0dMUJ3J5rkCQiBc880jlnwVP4VMQxOD09KUQBctjNMBiptUcVOgOAAMCkRC34VZVeKAIyCuMEVMoyKXbntTgMdKQChadPywHtRRNzgDril1H0BfltpAKF40+X35pV4t5PakAxYyHsSKBmYV3E4Ga37yZofD1sEIBGcg9x0IrF2BTmtjVEC6TabunLH86JdAjsyPToYI9Ku5dxDYBRCemTzXM7C+AOSa6uyYDwvdykAkyDr+NYE0apH5kQOG6julCGza0JVj0C/Yc8AZ9ea5FutdhpahPCV43qwH865Rh7U0MqjrTh0q+WtCebVx9JD/hUiwWrpvEE4HqHH+FK6BuxmohkZVHc1YlUIAAcDoBVjbbxvmISAjOd5FBCvZswj3OD970FQ3qXFXRA0JdAVIP4UktrKIBKY2A6E4rdsNOgS3SdizFgDinajdKmnyfLtUjavvSuVy6anLjoabTl5zTa0MgrRsbcSeWehB3fWs8DJFaa7okQocFamRUdzcjk24BGKjfMnGDg06OZJIEcc5oZ8R+lZm7ehj3Vt5a46kjPFVYI9z8HFarBmLM/JPFVliVGOVrWKscsn2HMURQeDQoDDg8U1h+829KljTBI6CqMydi2yNSBgDjFNMQYZxUgVjGMjA5waQkqMVMSIkRiXPPBoEZIxnipSAe3ShjgcdPWqLCJVXgVPgHioV56dKlOBQMU4pOlMaVR3pC3FAD2anXJC98HFRq2RS3ijzeTkYFLqPoSQ/PZyZ65xSgZsmHTmkg4tiO2aVyPsx9M0DKDrkgE1t+Iht06wToDHn+dYoz5g9MjFbPilw0dlGOf3I/OiW6COw1D5XhJgFyGl6/QVzMMsvn5X5mbgr13e1dO2//AIRKBU+80pbnjtWBJsi4tv4+rj+Q9BQhs6J1SDwjOkRypkHPvjkfhXHkV1spCeDYk9ZOfyrmCoPAOMUIUiOQP5nKkDP0q5H5YiKb8d8bjUEhVQABkE+1OWNiemBWehqotFe4O1sA5/Gp9NuBFLlhlejD2NV5wSx7UyE7JAex60uhS0Z2ERU26MhyCo4FYeu3cbRC3A3NndnptplvdXFtKVU5jPQGqWpkvdeY3VgDTjuOUtCqnem05e9IBk4rUxHxjDAnjFXfM3JgHJIPNVcUsSsGGPWplEcZHQ6ZGDZoVOCODU99EYrbzGPLHArMSRVhSPJA3ZJHpWtq2IrCJAxYAgAk80uXW5XNdWM0SgDnmoyRvDd80zHdjzU1uOmfrVoxY8KHOcc08KMnnmnquTkdKeVH40EC7B5KnHc81WkHzj0q8WAtQvo1UmXLDmogZwEzz1xRkbetI69qZgjFaGhIWwB2NKXz061XL/OMnODUyEAFj1NIocRxk9aTnbUsUXmtjOMDNRuu09e9AWGIx31Zv0BuSTwAAKihhMso29RzzU964e4b07Gl1K6CRrixZhwA+KHINoW96cQV0h8f89BSMCulDPXfSGVY1BkXHqK0deXfPAFIAjjXJPbis23ybhO/NaOrEG48pjgHB+hxTe6FHYL4p/YMCo7Ebj8p6Dp2rCXGSh4B6H0NbWpxJHpluQSS+c8+9YoTeevA60LYHubuojyvDFv2ZmJP6CuaDADkZNdJrZxoNmnrk/rXMkYoWwSJHTewK8euSKtsrJAIkGGIBNZNuXedF9TXRBB56t2dTWbWptzOxhuckn1pzpgZp95bvbSbG98H1ppbcD7gVTQk7j0dvLQ9cHFQ3py+PSrEAAleI+gYVXugAoGctnmoW5T2Ky96WMfNQBzTo+BmtkYskqWFRn271Gg3MKl4U8VTJLkaB9qjg9K0vEDY8mEdvm/pWZZSZuYwRn5h/OrWtS7tRf8AuqABS6lX0KqEgDcOgqxDhvUVDEpPJGc1NtIwEoMywrbVp4OahVM96kxipESNg2xOedwquynbUqn5SD60jrwaUVYmKsVx1FKRyDQxAqKZ+AFqyyPjzDUgxioRkcmnbuelAy5EHKM6HG3rzULv780kcu1duDz15pCyN/DSGPhdt/B5qa8JFw2/hscg021jaRwY1zjk/QU/W/31/LKh+UnPFLqO2hYUD+x8np5lJMrLoise8pGfwFKp2+HVDDJ87+lJcuX8Owpznzif0FQUUrPm6jGc5NXNabZeSHv90VVsBm+iX3p+sMW1Ju43H+Zq3uSti3qyItnaIRjeg5Hrk81gzhonEX45/vVu665W3twO0aj/AD+dZFmpuZVt3Hy9Q39z/wCtQthvc1fEOV02zT/Yz+prm+/NdF4nYC3tF7iNf61zvBprYT3LCWpiO8wSJgcEtkVslRuiA64zUPkCZFQxhTxkgCtBIUTnHzY5JojG4SlYr3dql5Cu4c4wD6GubKMk5jYYIODXWgDBAHHWoJrSNpBIBh++O/41pKGlyIz1ME2880xkRNo7Z4NMj8oXEZnXemcMPaurgEYTCKB9K56+sJE1AsiMyFg2R2rnvqdNtCm9m73D+VE6xbjtLDt2qT7H5cqIxzn2q9bXty52SjCjjpiraIC4JFaLQxZHFpcARcg7vXNK1nDGMFARV0HimyJvGDSbuCdjKS1EVxERn7w5onUzXJZ+har3l8c9R0ppiB6DHvQpCb7DJoggTy2zQo55700nD4zTkxyc5NBLHEAY2/pTs5p0Ay1P3jnHIzSuNK5Bls8DipDyBUoJ2n5evtTS2ByBRcLFG5yAMDmqjE5Ga03uCv8AAD9RUP21+f3cf5VWo9CseR0oBJBGKsi8cj/VofwprXhQf6tPyo1DQrDrSjFTpe7usaZ+lO+0k5/dp+VGoaC2kjrMoViAeDj3qXUmEN2+eRngdqhtZyZ0TavLdal1O48vU50ZFKKcnNT1K6EzyA6CvOR5uadcYOgwsOMyn+QpGcf2IjIobMvAxxTrmdU0OBggYeY3FIbMpbr7JMkgG4jmoJtQmnlLttDZ7Co7uXzWBCBDiokX5hxmm9xpaE895dT/AOsmLADAB9KjS5miXAPyEgkeuKdtyh7YqIjjmkFjR1PVF1KOEiPY0YClc56DrWYetBBVg4/Krn22Hvap+dUiWjYshtt1JYMSOtWlYGuYnuJokMaPhSc8dRTF1G7Q8TN+PNaRmkiHBt3OsGScmlbGMVzKa1dLgPtce4xWhHrVq0WXV1f+6OavnTI5Gi5NOsDbi21e5qVJopgCWVgf4gayppJLm2uGdAiKuQCck80y/hSKTfBJt5AKr2yM81zzSbujohJpWZpXEYWTI5B6GiDYXxKWUY6gZrDTUpQvPIHrVmHU43IDDDGp1tYU1fY6COCMrkSA/XimvFtPGD9KpR3AIwrVOJPl61hyzT3ONxnF7gykHkYqN1AFBlIPBpvm5FWrlK5C8QJz3FQNcIj7V+dvQVNO2+JlHDHjim2Vn5Y3tzjpVuTOmnC6uyM3E0eD5RCn0OTT47qKQYBIYdj1pyswkIOdp7HtRd2wkj8yNcMO44qVJmrpq2hKsxIGDxTHkyeTUYYxxhn4yM0wTK4OwAkdc1rdLUyUW9CRlDd6gaFC4G/8KFdi2504A5KnirMcdvKNwJHHehTQOm0V/LQdHqFo1Y5LUlyUWQqhyB0NRHGKtMixOEX1pSABwarrgmnEAY7U7hYs2oX7VDzzvFSa4obU5xnHzfnVWxOb6H03irGsqZ9VnQfeDZFTdXKtoXFONCiQc/vCKLtFGhW6bsASHmo5AY9AjVWz+8xkU29/5F21Df8APQ0uozGkGJiOoFOJ2jNOSBzEZQPlU847ZqGSXaSoGSPWpvdlpWQ8Hk+hoP0psPmsQdmR9BU7Oi8sWQ+mc5oGQspIP9KZs7g1KTyGT5lPXiq7ZY/KTVJktCzvuc4ORUQGTj+dKSSc0lIBwAKdfmzwMUKMOM0i4LgM20etSRCPzly4C9SXGRQFjW37rG4KkFcAcfWo1gN14hWHdtDuFJ9OOtOFxAYnjD2qB8ZKgjvVafUGhv5XtmUgn72M54pPyHFJ7mv4j0OLTbON4rxZ2L4KKo4468Vz0cOcvuCkfnWuJkeJXmuU5GcAVm3skTsPKHTqfWpjNt2sa1Kairpk7SNbuu2ZZMgEkfyq0t6ejcVkocoKduYDGa25bo5Grs1FuMsTng05psGskSHcBmn+Y3Y0uUXKbVsnmBj1xitOOMNEADyKbGUmsIJYQApUD6YHI/SkCOpzGfwrBu7OyMOVIU2uSMileNVTbSLLKW25oIYAu5pDM3U1/wBSoPY5FR29tsBI5961yEXT5ZpACCCB/IfrVGJlK7Q3PNF7jcbGdcfu3GP8ilimXzFx/ewalvYGLLzkmqYUwSguMDPWgk0ZrPzRvVkHGelVLu1a3hViynJxgDmo5pcyAxz8N1AaopXkZhvdmXtk1tFaGEtxEXoafICygVEScUuTirJJ7JCt7Dnn5xVvWcrezmEgHd857/8A6qpWLH7fBnu4qxq8hj1a4bOMNj61PUZb2mXR41UclyeabqgaPw/bq3XzCKCSdGidMrlyTjsO9M1KYS6Fa8guXLbc84osBUvSI4GCccDPv2FZOSDk1ZmmYwBHHPA/KqveptYu9zStAv2dmbk/WqzAyMSeT79qsae7BSGYYboCM0TRfMWRuM9cUhjVaNIsrw3Q4qEFQSGGD6jvTpVKhQowMUxUzGD1OelAENLTQeKXNUSLRRmigApabT1GT1A+tAAKccUpUAcOD9KaetAXHK22k3c9KQUhqrsVhc4NP3D1qOihOwWLNnq1zYxvFHtaNucOM4PqK6C11CBQpkmUAqD3Jrl0RWbLdKsr+VHs1LUftGtDqEu7JiStyufcEU2QiaNnVwUXuDkVzgx60ebIiOsb4Djaw9RSdLsNVe5o/wBoSXpWMbVhRjhVH3vQmkAaOUhhkN0IqtNAbSyhw6iQuWBXuMVBJdTMjBnByMdBU8jsVz9x9zfMWKw8DoW9aqtGxJLZJ96kihJxxw3c1qw2iNCpI575qCtzF8tgOlTxSERlHXI6j2rVWzQ5w3HTmql5aGFMg9elFwsU3GG45HY0hao8kDk5xUbs2OvWtU9DFrUt2LZ1K39N4qzrkTSavOc4XdxVDTSf7Rg5/jFX9RlV7+cqQRvPI+tVFXYnoiFriYWy24fEa9h3qt0ODUpOaRhWtkiLkUy5jNVkA3DPSrmM8HpVm/0WW1txcRt5kXBJHp61lUsma002iK0kRSQgC45JPerrIZFQnkZzk1iIxUgnkZ6VoDUS6YbrtxWRZOY1KDI+5nPuKgmZLUAJyx6/So2usOGznjBH4Gqc0rSsCeeMUxBg0YNFLmmSG00bTS5pc0AJtNGDS5ooAApo2mlpc0AJtNG00ZNOXmmtRDNppwX1p+MUAVooktgPbrUihqFAAp270qyQwfUCjA+tHNFMQhwe1Tvp7rpy3ZICs20L/Woa2Q6z+FnXcC8D9PQZz/Wsql0tDakk3qULKdtmwKmB3arWZQQ0Zweu3msuCXypAcVpwXqbhnPTk1zmpZUo58xkIk29M8E+tVbyRfLHm8n1qea4iSAshG9uBWZPJ57YfoOw70AUG+8f0pjD5c1c1G0ktxFIUIV88mqBbNXF6ESWpb0wZvIyTjDDn0qUgD0qrZttZj7VMeT61tTMpC5BPWncGkA4yaQjDAjg1oSIeOtb+iXizWT2so3GMbcHup6Vh9RUTq6tuikZD0ypxxWdSHMjSnPlY7UrGSymbAzETww5qrEu84HWtCzvdpFtdfNG3yhj3FPuNMFrIJPOVYz0z1rBXTszV2auin9lYjOcVVdCOMVo78tkdKadv91avkZnzIoilpBS0hi0tJRQIcKKSloAWikooAWnx9DUdPhPzFfbNVHcUtiQ0ClK0dK2MxRTgPWminZpiAmgUmKUUAFNCOX/AHcjLv8AlYA4DD3oY/lSqN3Uik1dWGnbUs29mk25Wcbx0wacNMmzw4IqJOOn6VKsrr0dh+NZOj2NFVI5oDBkSNyPeregWovLrfICYIzk+57CqWyNrgGcnyz9456VXn1GXdssWkiiUY+U4J+tZyg07GsZrcveJb5Lu+EUf3bcFcjuT1rGxShdq89TyaM0WsJu7uSQcSDHQ1Y6VBbn95+FWBzxnmtqexlPcXPHpTD94/nQFAPT86UgfStCBIzwRT6jAw1PJxQBHIgIIPIpDJJKVMjFio2gn0qQjcPQUgRRStrcd9LADigmg0wk0xFUUtFFcxsLRRRQIcKKKKACiiigYVLCOp70UVUdyXsTdqSiitjMVOTg0GiimAhpQBiiigACg0qKN+KKKYE4AHajFFFAhrKDwartCicKMUUVLKRWmGCKjoorCe5rHYltv9Z+FWJBjBHWiitaexnLcd1XNIelFFWSNPWnqKKKAFNNNFFACGmmiig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4"/>
          <a:stretch>
            <a:fillRect/>
          </a:stretch>
        </p:blipFill>
        <p:spPr>
          <a:xfrm>
            <a:off x="7032104" y="2132856"/>
            <a:ext cx="4212468" cy="2808312"/>
          </a:xfrm>
          <a:prstGeom prst="rect">
            <a:avLst/>
          </a:prstGeom>
        </p:spPr>
      </p:pic>
    </p:spTree>
    <p:extLst>
      <p:ext uri="{BB962C8B-B14F-4D97-AF65-F5344CB8AC3E}">
        <p14:creationId xmlns:p14="http://schemas.microsoft.com/office/powerpoint/2010/main" val="14713579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5839" t="23274" r="34966" b="13480"/>
          <a:stretch/>
        </p:blipFill>
        <p:spPr>
          <a:xfrm>
            <a:off x="159658" y="130628"/>
            <a:ext cx="3207224" cy="5941252"/>
          </a:xfrm>
          <a:prstGeom prst="rect">
            <a:avLst/>
          </a:prstGeom>
        </p:spPr>
      </p:pic>
      <p:sp>
        <p:nvSpPr>
          <p:cNvPr id="6" name="TextBox 5"/>
          <p:cNvSpPr txBox="1"/>
          <p:nvPr/>
        </p:nvSpPr>
        <p:spPr>
          <a:xfrm>
            <a:off x="3845378" y="1762426"/>
            <a:ext cx="7838621" cy="1938992"/>
          </a:xfrm>
          <a:prstGeom prst="rect">
            <a:avLst/>
          </a:prstGeom>
          <a:solidFill>
            <a:schemeClr val="bg1"/>
          </a:solidFill>
        </p:spPr>
        <p:txBody>
          <a:bodyPr wrap="square" rtlCol="0">
            <a:spAutoFit/>
          </a:bodyPr>
          <a:lstStyle/>
          <a:p>
            <a:pPr algn="ctr"/>
            <a:r>
              <a:rPr lang="en-GB" sz="5400" b="1" dirty="0" smtClean="0">
                <a:solidFill>
                  <a:srgbClr val="0070C0"/>
                </a:solidFill>
                <a:latin typeface="Century Gothic" panose="020B0502020202020204" pitchFamily="34" charset="0"/>
              </a:rPr>
              <a:t>Behaviour For Learning </a:t>
            </a:r>
          </a:p>
          <a:p>
            <a:r>
              <a:rPr lang="en-GB" sz="2400" b="1" dirty="0" smtClean="0">
                <a:solidFill>
                  <a:srgbClr val="0070C0"/>
                </a:solidFill>
                <a:latin typeface="Century Gothic" panose="020B0502020202020204" pitchFamily="34" charset="0"/>
              </a:rPr>
              <a:t>	 </a:t>
            </a:r>
          </a:p>
          <a:p>
            <a:r>
              <a:rPr lang="en-GB" sz="2400" dirty="0" smtClean="0">
                <a:solidFill>
                  <a:srgbClr val="0070C0"/>
                </a:solidFill>
                <a:latin typeface="Century Gothic" panose="020B0502020202020204" pitchFamily="34" charset="0"/>
              </a:rPr>
              <a:t>Lisa Coulthard, Assistant Headteacher</a:t>
            </a:r>
          </a:p>
          <a:p>
            <a:endParaRPr lang="en-GB" dirty="0"/>
          </a:p>
        </p:txBody>
      </p:sp>
    </p:spTree>
    <p:extLst>
      <p:ext uri="{BB962C8B-B14F-4D97-AF65-F5344CB8AC3E}">
        <p14:creationId xmlns:p14="http://schemas.microsoft.com/office/powerpoint/2010/main" val="1614366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a:t>
            </a:r>
            <a:endParaRPr lang="en-GB" dirty="0"/>
          </a:p>
        </p:txBody>
      </p:sp>
      <p:pic>
        <p:nvPicPr>
          <p:cNvPr id="4" name="Picture 3"/>
          <p:cNvPicPr>
            <a:picLocks noChangeAspect="1"/>
          </p:cNvPicPr>
          <p:nvPr/>
        </p:nvPicPr>
        <p:blipFill rotWithShape="1">
          <a:blip r:embed="rId3"/>
          <a:srcRect l="45839" t="23274" r="34966" b="13480"/>
          <a:stretch/>
        </p:blipFill>
        <p:spPr>
          <a:xfrm>
            <a:off x="4492388" y="188640"/>
            <a:ext cx="3207224" cy="5941252"/>
          </a:xfrm>
          <a:prstGeom prst="rect">
            <a:avLst/>
          </a:prstGeom>
        </p:spPr>
      </p:pic>
    </p:spTree>
    <p:extLst>
      <p:ext uri="{BB962C8B-B14F-4D97-AF65-F5344CB8AC3E}">
        <p14:creationId xmlns:p14="http://schemas.microsoft.com/office/powerpoint/2010/main" val="42520884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79" y="0"/>
            <a:ext cx="10972800" cy="1143000"/>
          </a:xfrm>
        </p:spPr>
        <p:txBody>
          <a:bodyPr/>
          <a:lstStyle/>
          <a:p>
            <a:r>
              <a:rPr lang="en-GB" sz="5400" b="1" dirty="0" smtClean="0"/>
              <a:t>Reward Systems:</a:t>
            </a:r>
            <a:endParaRPr lang="en-GB" sz="5400" b="1" dirty="0"/>
          </a:p>
        </p:txBody>
      </p:sp>
      <p:sp>
        <p:nvSpPr>
          <p:cNvPr id="4" name="Rectangle 3"/>
          <p:cNvSpPr/>
          <p:nvPr/>
        </p:nvSpPr>
        <p:spPr>
          <a:xfrm>
            <a:off x="839415" y="1143000"/>
            <a:ext cx="10273463" cy="4524315"/>
          </a:xfrm>
          <a:prstGeom prst="rect">
            <a:avLst/>
          </a:prstGeom>
        </p:spPr>
        <p:txBody>
          <a:bodyPr wrap="square">
            <a:spAutoFit/>
          </a:bodyPr>
          <a:lstStyle/>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Merits - these are issued on a daily basis to recognise achievement across the school and are recorded on </a:t>
            </a:r>
            <a:r>
              <a:rPr lang="en-GB" altLang="en-US" sz="2400" dirty="0" smtClean="0">
                <a:solidFill>
                  <a:schemeClr val="tx2">
                    <a:lumMod val="60000"/>
                    <a:lumOff val="40000"/>
                  </a:schemeClr>
                </a:solidFill>
                <a:cs typeface="Times New Roman" panose="02020603050405020304" pitchFamily="18" charset="0"/>
              </a:rPr>
              <a:t>SIMs.</a:t>
            </a:r>
          </a:p>
          <a:p>
            <a:pPr marL="800100" lvl="1" indent="-342900" algn="just">
              <a:buFont typeface="Arial" panose="020B0604020202020204" pitchFamily="34" charset="0"/>
              <a:buChar char="•"/>
            </a:pPr>
            <a:r>
              <a:rPr lang="en-GB" altLang="en-US" sz="2400" dirty="0" smtClean="0">
                <a:solidFill>
                  <a:schemeClr val="tx2">
                    <a:lumMod val="60000"/>
                    <a:lumOff val="40000"/>
                  </a:schemeClr>
                </a:solidFill>
                <a:cs typeface="Times New Roman" panose="02020603050405020304" pitchFamily="18" charset="0"/>
              </a:rPr>
              <a:t>On </a:t>
            </a:r>
            <a:r>
              <a:rPr lang="en-GB" altLang="en-US" sz="2400" dirty="0">
                <a:solidFill>
                  <a:schemeClr val="tx2">
                    <a:lumMod val="60000"/>
                    <a:lumOff val="40000"/>
                  </a:schemeClr>
                </a:solidFill>
                <a:cs typeface="Times New Roman" panose="02020603050405020304" pitchFamily="18" charset="0"/>
              </a:rPr>
              <a:t>a half termly basis student merits will be counted and recognised through College Celebration </a:t>
            </a:r>
            <a:r>
              <a:rPr lang="en-GB" altLang="en-US" sz="2400" dirty="0" smtClean="0">
                <a:solidFill>
                  <a:schemeClr val="tx2">
                    <a:lumMod val="60000"/>
                    <a:lumOff val="40000"/>
                  </a:schemeClr>
                </a:solidFill>
                <a:cs typeface="Times New Roman" panose="02020603050405020304" pitchFamily="18" charset="0"/>
              </a:rPr>
              <a:t>Assemblies.</a:t>
            </a:r>
            <a:endParaRPr lang="en-GB" altLang="en-US" sz="2400" dirty="0">
              <a:solidFill>
                <a:schemeClr val="tx2">
                  <a:lumMod val="60000"/>
                  <a:lumOff val="40000"/>
                </a:schemeClr>
              </a:solidFill>
              <a:cs typeface="Times New Roman" panose="02020603050405020304" pitchFamily="18" charset="0"/>
            </a:endParaRPr>
          </a:p>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College badges in recognition of annual merit totals </a:t>
            </a:r>
            <a:r>
              <a:rPr lang="en-GB" altLang="en-US" sz="2400" dirty="0" smtClean="0">
                <a:solidFill>
                  <a:schemeClr val="tx2">
                    <a:lumMod val="60000"/>
                    <a:lumOff val="40000"/>
                  </a:schemeClr>
                </a:solidFill>
                <a:cs typeface="Times New Roman" panose="02020603050405020304" pitchFamily="18" charset="0"/>
              </a:rPr>
              <a:t>.</a:t>
            </a:r>
            <a:endParaRPr lang="en-GB" altLang="en-US" sz="2400" dirty="0">
              <a:solidFill>
                <a:schemeClr val="tx2">
                  <a:lumMod val="60000"/>
                  <a:lumOff val="40000"/>
                </a:schemeClr>
              </a:solidFill>
              <a:cs typeface="Times New Roman" panose="02020603050405020304" pitchFamily="18" charset="0"/>
            </a:endParaRPr>
          </a:p>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Faculty rewards – positive text messages, praise post cards, telephone calls, verbal </a:t>
            </a:r>
            <a:r>
              <a:rPr lang="en-GB" altLang="en-US" sz="2400" dirty="0" smtClean="0">
                <a:solidFill>
                  <a:schemeClr val="tx2">
                    <a:lumMod val="60000"/>
                    <a:lumOff val="40000"/>
                  </a:schemeClr>
                </a:solidFill>
                <a:cs typeface="Times New Roman" panose="02020603050405020304" pitchFamily="18" charset="0"/>
              </a:rPr>
              <a:t>praise.</a:t>
            </a:r>
            <a:endParaRPr lang="en-GB" altLang="en-US" sz="2400" dirty="0">
              <a:solidFill>
                <a:schemeClr val="tx2">
                  <a:lumMod val="60000"/>
                  <a:lumOff val="40000"/>
                </a:schemeClr>
              </a:solidFill>
              <a:cs typeface="Times New Roman" panose="02020603050405020304" pitchFamily="18" charset="0"/>
            </a:endParaRPr>
          </a:p>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6 ‘P’ Card, which reflects our code of conduct and recognises achievement and behaviour out of the </a:t>
            </a:r>
            <a:r>
              <a:rPr lang="en-GB" altLang="en-US" sz="2400" dirty="0" smtClean="0">
                <a:solidFill>
                  <a:schemeClr val="tx2">
                    <a:lumMod val="60000"/>
                    <a:lumOff val="40000"/>
                  </a:schemeClr>
                </a:solidFill>
                <a:cs typeface="Times New Roman" panose="02020603050405020304" pitchFamily="18" charset="0"/>
              </a:rPr>
              <a:t>classroom.</a:t>
            </a:r>
          </a:p>
          <a:p>
            <a:pPr marL="800100" lvl="1" indent="-342900" algn="just">
              <a:buFont typeface="Arial" panose="020B0604020202020204" pitchFamily="34" charset="0"/>
              <a:buChar char="•"/>
            </a:pPr>
            <a:r>
              <a:rPr lang="en-GB" altLang="en-US" sz="2400" dirty="0" smtClean="0">
                <a:solidFill>
                  <a:schemeClr val="tx2">
                    <a:lumMod val="60000"/>
                    <a:lumOff val="40000"/>
                  </a:schemeClr>
                </a:solidFill>
                <a:cs typeface="Times New Roman" panose="02020603050405020304" pitchFamily="18" charset="0"/>
              </a:rPr>
              <a:t>End of year College Celebration Events</a:t>
            </a:r>
          </a:p>
          <a:p>
            <a:pPr marL="800100" lvl="1" indent="-342900" algn="just">
              <a:buFont typeface="Arial" panose="020B0604020202020204" pitchFamily="34" charset="0"/>
              <a:buChar char="•"/>
            </a:pPr>
            <a:r>
              <a:rPr lang="en-GB" altLang="en-US" sz="2400" dirty="0" smtClean="0">
                <a:solidFill>
                  <a:schemeClr val="tx2">
                    <a:lumMod val="60000"/>
                    <a:lumOff val="40000"/>
                  </a:schemeClr>
                </a:solidFill>
                <a:cs typeface="Times New Roman" panose="02020603050405020304" pitchFamily="18" charset="0"/>
              </a:rPr>
              <a:t>End of year Whole School Celebration Events which takes place at Ribby Hall for invited students.</a:t>
            </a:r>
            <a:endParaRPr lang="en-GB" altLang="en-US" sz="2400" dirty="0">
              <a:solidFill>
                <a:schemeClr val="tx2">
                  <a:lumMod val="60000"/>
                  <a:lumOff val="40000"/>
                </a:schemeClr>
              </a:solidFill>
              <a:cs typeface="Times New Roman" panose="02020603050405020304" pitchFamily="18" charset="0"/>
            </a:endParaRPr>
          </a:p>
        </p:txBody>
      </p:sp>
    </p:spTree>
    <p:extLst>
      <p:ext uri="{BB962C8B-B14F-4D97-AF65-F5344CB8AC3E}">
        <p14:creationId xmlns:p14="http://schemas.microsoft.com/office/powerpoint/2010/main" val="2881571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process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Individual booklet with details of the process</a:t>
            </a:r>
          </a:p>
          <a:p>
            <a:pPr marL="0" indent="0">
              <a:buNone/>
            </a:pPr>
            <a:endParaRPr lang="en-GB" dirty="0" smtClean="0"/>
          </a:p>
          <a:p>
            <a:r>
              <a:rPr lang="en-GB" dirty="0" smtClean="0"/>
              <a:t>Explanation of the different types of courses – BTEC vs. GCSE</a:t>
            </a:r>
          </a:p>
          <a:p>
            <a:pPr marL="0" indent="0">
              <a:buNone/>
            </a:pPr>
            <a:endParaRPr lang="en-GB" dirty="0"/>
          </a:p>
          <a:p>
            <a:r>
              <a:rPr lang="en-GB" dirty="0" smtClean="0"/>
              <a:t>Likely targets in each subject</a:t>
            </a:r>
          </a:p>
          <a:p>
            <a:pPr marL="0" indent="0">
              <a:buNone/>
            </a:pPr>
            <a:endParaRPr lang="en-GB" dirty="0" smtClean="0"/>
          </a:p>
          <a:p>
            <a:r>
              <a:rPr lang="en-GB" dirty="0" smtClean="0"/>
              <a:t>Information on all the subjects</a:t>
            </a:r>
          </a:p>
          <a:p>
            <a:endParaRPr lang="en-GB" dirty="0"/>
          </a:p>
          <a:p>
            <a:endParaRPr lang="en-GB" dirty="0"/>
          </a:p>
        </p:txBody>
      </p:sp>
    </p:spTree>
    <p:extLst>
      <p:ext uri="{BB962C8B-B14F-4D97-AF65-F5344CB8AC3E}">
        <p14:creationId xmlns:p14="http://schemas.microsoft.com/office/powerpoint/2010/main" val="1435336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79" y="0"/>
            <a:ext cx="10972800" cy="1143000"/>
          </a:xfrm>
        </p:spPr>
        <p:txBody>
          <a:bodyPr/>
          <a:lstStyle/>
          <a:p>
            <a:r>
              <a:rPr lang="en-GB" sz="5400" b="1" dirty="0" smtClean="0"/>
              <a:t>6 – P Card: </a:t>
            </a:r>
            <a:endParaRPr lang="en-GB" sz="5400" b="1" dirty="0"/>
          </a:p>
        </p:txBody>
      </p:sp>
      <p:sp>
        <p:nvSpPr>
          <p:cNvPr id="5" name="Rectangle 3"/>
          <p:cNvSpPr txBox="1">
            <a:spLocks noChangeArrowheads="1"/>
          </p:cNvSpPr>
          <p:nvPr/>
        </p:nvSpPr>
        <p:spPr>
          <a:xfrm>
            <a:off x="140079" y="1143000"/>
            <a:ext cx="11624291" cy="352901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2700" indent="0" algn="just">
              <a:lnSpc>
                <a:spcPct val="80000"/>
              </a:lnSpc>
              <a:buFontTx/>
              <a:buNone/>
              <a:defRPr/>
            </a:pPr>
            <a:r>
              <a:rPr lang="en-GB" altLang="en-US" sz="1800" b="1" i="1" dirty="0" smtClean="0">
                <a:solidFill>
                  <a:schemeClr val="tx2">
                    <a:lumMod val="60000"/>
                    <a:lumOff val="40000"/>
                  </a:schemeClr>
                </a:solidFill>
              </a:rPr>
              <a:t>6 P Card – Achievement and conduct out of the class</a:t>
            </a:r>
            <a:endParaRPr lang="en-GB" altLang="en-US" sz="1800" dirty="0" smtClean="0">
              <a:solidFill>
                <a:schemeClr val="tx2">
                  <a:lumMod val="60000"/>
                  <a:lumOff val="40000"/>
                </a:schemeClr>
              </a:solidFill>
            </a:endParaRPr>
          </a:p>
          <a:p>
            <a:pPr marL="12700" indent="0" algn="just">
              <a:lnSpc>
                <a:spcPct val="80000"/>
              </a:lnSpc>
              <a:buFontTx/>
              <a:buNone/>
              <a:defRPr/>
            </a:pPr>
            <a:r>
              <a:rPr lang="en-GB" altLang="en-US" sz="1800" dirty="0" smtClean="0">
                <a:solidFill>
                  <a:schemeClr val="tx2">
                    <a:lumMod val="60000"/>
                    <a:lumOff val="40000"/>
                  </a:schemeClr>
                </a:solidFill>
              </a:rPr>
              <a:t>Each student begins each half term with 10 merits recorded on their ‘</a:t>
            </a:r>
            <a:r>
              <a:rPr lang="en-GB" altLang="en-US" sz="1800" i="1" dirty="0" smtClean="0">
                <a:solidFill>
                  <a:schemeClr val="tx2">
                    <a:lumMod val="60000"/>
                    <a:lumOff val="40000"/>
                  </a:schemeClr>
                </a:solidFill>
              </a:rPr>
              <a:t>P Card’. </a:t>
            </a:r>
            <a:r>
              <a:rPr lang="en-GB" altLang="en-US" sz="1800" dirty="0" smtClean="0">
                <a:solidFill>
                  <a:schemeClr val="tx2">
                    <a:lumMod val="60000"/>
                    <a:lumOff val="40000"/>
                  </a:schemeClr>
                </a:solidFill>
              </a:rPr>
              <a:t>At the end of a half term these merits will be transferred a students behaviour record and will count towards yearly totals.</a:t>
            </a:r>
          </a:p>
          <a:p>
            <a:pPr marL="12700" indent="0" algn="just">
              <a:lnSpc>
                <a:spcPct val="80000"/>
              </a:lnSpc>
              <a:buFontTx/>
              <a:buNone/>
              <a:defRPr/>
            </a:pPr>
            <a:r>
              <a:rPr lang="en-GB" altLang="en-US" sz="1800" dirty="0" smtClean="0">
                <a:solidFill>
                  <a:schemeClr val="tx2">
                    <a:lumMod val="60000"/>
                    <a:lumOff val="40000"/>
                  </a:schemeClr>
                </a:solidFill>
              </a:rPr>
              <a:t>These Merits will be entered into a prize draw each half-term, 1 merit = 1 entry.</a:t>
            </a:r>
          </a:p>
          <a:p>
            <a:pPr algn="just">
              <a:lnSpc>
                <a:spcPct val="80000"/>
              </a:lnSpc>
              <a:buFontTx/>
              <a:buNone/>
              <a:defRPr/>
            </a:pPr>
            <a:endParaRPr lang="en-GB" altLang="en-US" sz="1800" dirty="0" smtClean="0">
              <a:solidFill>
                <a:schemeClr val="tx2">
                  <a:lumMod val="60000"/>
                  <a:lumOff val="40000"/>
                </a:schemeClr>
              </a:solidFill>
            </a:endParaRPr>
          </a:p>
          <a:p>
            <a:pPr algn="just">
              <a:lnSpc>
                <a:spcPct val="80000"/>
              </a:lnSpc>
              <a:defRPr/>
            </a:pPr>
            <a:r>
              <a:rPr lang="en-GB" altLang="en-US" sz="1800" dirty="0" smtClean="0">
                <a:solidFill>
                  <a:schemeClr val="tx2">
                    <a:lumMod val="60000"/>
                    <a:lumOff val="40000"/>
                  </a:schemeClr>
                </a:solidFill>
              </a:rPr>
              <a:t>There will be 2 draws in each College – one for those who have maintained 10 merits and one for those with 6-9 merits</a:t>
            </a:r>
          </a:p>
          <a:p>
            <a:pPr algn="just">
              <a:lnSpc>
                <a:spcPct val="80000"/>
              </a:lnSpc>
              <a:defRPr/>
            </a:pPr>
            <a:r>
              <a:rPr lang="en-GB" altLang="en-US" sz="1800" dirty="0" smtClean="0">
                <a:solidFill>
                  <a:schemeClr val="tx2">
                    <a:lumMod val="60000"/>
                    <a:lumOff val="40000"/>
                  </a:schemeClr>
                </a:solidFill>
              </a:rPr>
              <a:t>Opportunities will be given to students to earn additional merits</a:t>
            </a:r>
          </a:p>
          <a:p>
            <a:pPr algn="just">
              <a:lnSpc>
                <a:spcPct val="80000"/>
              </a:lnSpc>
              <a:defRPr/>
            </a:pPr>
            <a:r>
              <a:rPr lang="en-GB" altLang="en-US" sz="1800" dirty="0" smtClean="0">
                <a:solidFill>
                  <a:schemeClr val="tx2">
                    <a:lumMod val="60000"/>
                    <a:lumOff val="40000"/>
                  </a:schemeClr>
                </a:solidFill>
              </a:rPr>
              <a:t>Each half term certificates will be awarded to students based on the number of merits earned on their P Card. </a:t>
            </a:r>
          </a:p>
          <a:p>
            <a:pPr algn="just">
              <a:lnSpc>
                <a:spcPct val="80000"/>
              </a:lnSpc>
              <a:defRPr/>
            </a:pPr>
            <a:endParaRPr lang="en-GB" altLang="en-US" sz="1800" dirty="0" smtClean="0">
              <a:solidFill>
                <a:schemeClr val="tx2">
                  <a:lumMod val="60000"/>
                  <a:lumOff val="40000"/>
                </a:schemeClr>
              </a:solidFill>
            </a:endParaRPr>
          </a:p>
          <a:p>
            <a:pPr marL="0" indent="0" algn="just">
              <a:lnSpc>
                <a:spcPct val="80000"/>
              </a:lnSpc>
              <a:buFontTx/>
              <a:buNone/>
              <a:defRPr/>
            </a:pPr>
            <a:r>
              <a:rPr lang="en-GB" altLang="en-US" sz="1800" dirty="0" smtClean="0">
                <a:solidFill>
                  <a:schemeClr val="tx2">
                    <a:lumMod val="60000"/>
                    <a:lumOff val="40000"/>
                  </a:schemeClr>
                </a:solidFill>
              </a:rPr>
              <a:t>Merits can be earned by getting  involved in activities, and by enhancing the life of the school.</a:t>
            </a:r>
          </a:p>
          <a:p>
            <a:pPr marL="0" indent="0" algn="just">
              <a:lnSpc>
                <a:spcPct val="80000"/>
              </a:lnSpc>
              <a:buFontTx/>
              <a:buNone/>
              <a:defRPr/>
            </a:pPr>
            <a:endParaRPr lang="en-GB" altLang="en-US" sz="1800" dirty="0" smtClean="0">
              <a:solidFill>
                <a:schemeClr val="tx2">
                  <a:lumMod val="60000"/>
                  <a:lumOff val="40000"/>
                </a:schemeClr>
              </a:solidFill>
            </a:endParaRPr>
          </a:p>
          <a:p>
            <a:pPr marL="0" indent="0" algn="just">
              <a:lnSpc>
                <a:spcPct val="80000"/>
              </a:lnSpc>
              <a:buFontTx/>
              <a:buNone/>
              <a:defRPr/>
            </a:pPr>
            <a:r>
              <a:rPr lang="en-GB" altLang="en-US" sz="1800" dirty="0" smtClean="0">
                <a:solidFill>
                  <a:schemeClr val="tx2">
                    <a:lumMod val="60000"/>
                    <a:lumOff val="40000"/>
                  </a:schemeClr>
                </a:solidFill>
              </a:rPr>
              <a:t>Merits be can lost for failing to adhere to our code of conduct outside of the classroom. </a:t>
            </a:r>
          </a:p>
          <a:p>
            <a:pPr marL="0" indent="0" algn="just">
              <a:lnSpc>
                <a:spcPct val="80000"/>
              </a:lnSpc>
              <a:buFontTx/>
              <a:buNone/>
              <a:defRPr/>
            </a:pPr>
            <a:endParaRPr lang="en-GB" altLang="en-US" sz="1800" dirty="0" smtClean="0">
              <a:solidFill>
                <a:schemeClr val="tx2">
                  <a:lumMod val="60000"/>
                  <a:lumOff val="40000"/>
                </a:schemeClr>
              </a:solidFill>
            </a:endParaRPr>
          </a:p>
          <a:p>
            <a:pPr marL="0" indent="0" algn="just">
              <a:lnSpc>
                <a:spcPct val="80000"/>
              </a:lnSpc>
              <a:buFontTx/>
              <a:buNone/>
              <a:defRPr/>
            </a:pPr>
            <a:r>
              <a:rPr lang="en-GB" altLang="en-US" sz="1800" dirty="0" smtClean="0">
                <a:solidFill>
                  <a:schemeClr val="tx2">
                    <a:lumMod val="60000"/>
                    <a:lumOff val="40000"/>
                  </a:schemeClr>
                </a:solidFill>
              </a:rPr>
              <a:t>There is an expectation that all students will have their card on their person at all times. Failure will result in a College Detention.</a:t>
            </a:r>
            <a:endParaRPr lang="en-GB" altLang="en-US" sz="1200" dirty="0" smtClean="0"/>
          </a:p>
          <a:p>
            <a:pPr>
              <a:lnSpc>
                <a:spcPct val="80000"/>
              </a:lnSpc>
              <a:buFontTx/>
              <a:buNone/>
              <a:defRPr/>
            </a:pPr>
            <a:endParaRPr lang="en-GB" altLang="en-US" sz="1200" dirty="0"/>
          </a:p>
        </p:txBody>
      </p:sp>
    </p:spTree>
    <p:extLst>
      <p:ext uri="{BB962C8B-B14F-4D97-AF65-F5344CB8AC3E}">
        <p14:creationId xmlns:p14="http://schemas.microsoft.com/office/powerpoint/2010/main" val="1276714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9843246" cy="677332"/>
          </a:xfrm>
        </p:spPr>
        <p:txBody>
          <a:bodyPr>
            <a:normAutofit fontScale="90000"/>
          </a:bodyPr>
          <a:lstStyle/>
          <a:p>
            <a:r>
              <a:rPr lang="en-GB" sz="5400" b="1" dirty="0" smtClean="0"/>
              <a:t>Starting Lessons off positively:</a:t>
            </a:r>
            <a:endParaRPr lang="en-GB" sz="5400" b="1" dirty="0"/>
          </a:p>
        </p:txBody>
      </p:sp>
      <p:sp>
        <p:nvSpPr>
          <p:cNvPr id="3" name="TextBox 2"/>
          <p:cNvSpPr txBox="1"/>
          <p:nvPr/>
        </p:nvSpPr>
        <p:spPr>
          <a:xfrm>
            <a:off x="191344" y="1700808"/>
            <a:ext cx="11379200" cy="3539430"/>
          </a:xfrm>
          <a:prstGeom prst="rect">
            <a:avLst/>
          </a:prstGeom>
          <a:solidFill>
            <a:schemeClr val="bg1"/>
          </a:solidFill>
        </p:spPr>
        <p:txBody>
          <a:bodyPr wrap="square" rtlCol="0">
            <a:spAutoFit/>
          </a:bodyPr>
          <a:lstStyle/>
          <a:p>
            <a:r>
              <a:rPr lang="en-GB" sz="2800" b="1" dirty="0" smtClean="0">
                <a:solidFill>
                  <a:schemeClr val="tx2">
                    <a:lumMod val="60000"/>
                    <a:lumOff val="40000"/>
                  </a:schemeClr>
                </a:solidFill>
                <a:latin typeface="Century Gothic" panose="020B0502020202020204" pitchFamily="34" charset="0"/>
              </a:rPr>
              <a:t>In classrooms students must follow this agreed procedure that staff will enforce:</a:t>
            </a:r>
          </a:p>
          <a:p>
            <a:endParaRPr lang="en-GB" sz="2800" b="1" dirty="0">
              <a:solidFill>
                <a:schemeClr val="tx2">
                  <a:lumMod val="60000"/>
                  <a:lumOff val="40000"/>
                </a:schemeClr>
              </a:solidFill>
              <a:latin typeface="Century Gothic" panose="020B0502020202020204" pitchFamily="34" charset="0"/>
            </a:endParaRPr>
          </a:p>
          <a:p>
            <a:pPr marL="457200" indent="-457200">
              <a:buFont typeface="Arial" panose="020B0604020202020204" pitchFamily="34" charset="0"/>
              <a:buChar char="•"/>
            </a:pPr>
            <a:r>
              <a:rPr lang="en-GB" sz="2800" b="1" dirty="0" smtClean="0">
                <a:solidFill>
                  <a:schemeClr val="tx2">
                    <a:lumMod val="60000"/>
                    <a:lumOff val="40000"/>
                  </a:schemeClr>
                </a:solidFill>
                <a:latin typeface="Century Gothic" panose="020B0502020202020204" pitchFamily="34" charset="0"/>
              </a:rPr>
              <a:t>They will enter quietly when instructed to do so</a:t>
            </a:r>
          </a:p>
          <a:p>
            <a:pPr marL="457200" indent="-457200">
              <a:buFont typeface="Arial" panose="020B0604020202020204" pitchFamily="34" charset="0"/>
              <a:buChar char="•"/>
            </a:pPr>
            <a:r>
              <a:rPr lang="en-GB" sz="2800" b="1" dirty="0" smtClean="0">
                <a:solidFill>
                  <a:schemeClr val="tx2">
                    <a:lumMod val="60000"/>
                    <a:lumOff val="40000"/>
                  </a:schemeClr>
                </a:solidFill>
                <a:latin typeface="Century Gothic" panose="020B0502020202020204" pitchFamily="34" charset="0"/>
              </a:rPr>
              <a:t>Students stand in silence behind chairs</a:t>
            </a:r>
          </a:p>
          <a:p>
            <a:pPr marL="457200" indent="-457200">
              <a:buFont typeface="Arial" panose="020B0604020202020204" pitchFamily="34" charset="0"/>
              <a:buChar char="•"/>
            </a:pPr>
            <a:r>
              <a:rPr lang="en-GB" sz="2800" b="1" dirty="0">
                <a:solidFill>
                  <a:schemeClr val="tx2">
                    <a:lumMod val="60000"/>
                    <a:lumOff val="40000"/>
                  </a:schemeClr>
                </a:solidFill>
                <a:latin typeface="Century Gothic" panose="020B0502020202020204" pitchFamily="34" charset="0"/>
              </a:rPr>
              <a:t>W</a:t>
            </a:r>
            <a:r>
              <a:rPr lang="en-GB" sz="2800" b="1" dirty="0" smtClean="0">
                <a:solidFill>
                  <a:schemeClr val="tx2">
                    <a:lumMod val="60000"/>
                    <a:lumOff val="40000"/>
                  </a:schemeClr>
                </a:solidFill>
                <a:latin typeface="Century Gothic" panose="020B0502020202020204" pitchFamily="34" charset="0"/>
              </a:rPr>
              <a:t>ait for teachers instructions</a:t>
            </a:r>
          </a:p>
          <a:p>
            <a:pPr marL="457200" indent="-457200">
              <a:buFont typeface="Arial" panose="020B0604020202020204" pitchFamily="34" charset="0"/>
              <a:buChar char="•"/>
            </a:pPr>
            <a:r>
              <a:rPr lang="en-GB" sz="2800" b="1" dirty="0" smtClean="0">
                <a:solidFill>
                  <a:schemeClr val="tx2">
                    <a:lumMod val="60000"/>
                    <a:lumOff val="40000"/>
                  </a:schemeClr>
                </a:solidFill>
                <a:latin typeface="Century Gothic" panose="020B0502020202020204" pitchFamily="34" charset="0"/>
              </a:rPr>
              <a:t>When asked, ensure that they have out all equipment including handbooks. </a:t>
            </a:r>
            <a:endParaRPr lang="en-GB" sz="2800" b="1" dirty="0">
              <a:solidFill>
                <a:schemeClr val="tx2">
                  <a:lumMod val="60000"/>
                  <a:lumOff val="40000"/>
                </a:schemeClr>
              </a:solidFill>
              <a:latin typeface="Century Gothic" panose="020B0502020202020204" pitchFamily="34" charset="0"/>
            </a:endParaRPr>
          </a:p>
        </p:txBody>
      </p:sp>
    </p:spTree>
    <p:extLst>
      <p:ext uri="{BB962C8B-B14F-4D97-AF65-F5344CB8AC3E}">
        <p14:creationId xmlns:p14="http://schemas.microsoft.com/office/powerpoint/2010/main" val="42186047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5839" t="23274" r="34966" b="13480"/>
          <a:stretch/>
        </p:blipFill>
        <p:spPr>
          <a:xfrm>
            <a:off x="159658" y="130628"/>
            <a:ext cx="3207224" cy="5941252"/>
          </a:xfrm>
          <a:prstGeom prst="rect">
            <a:avLst/>
          </a:prstGeom>
        </p:spPr>
      </p:pic>
      <p:sp>
        <p:nvSpPr>
          <p:cNvPr id="6" name="TextBox 5"/>
          <p:cNvSpPr txBox="1"/>
          <p:nvPr/>
        </p:nvSpPr>
        <p:spPr>
          <a:xfrm>
            <a:off x="3719736" y="1627059"/>
            <a:ext cx="7838622" cy="4616648"/>
          </a:xfrm>
          <a:prstGeom prst="rect">
            <a:avLst/>
          </a:prstGeom>
          <a:solidFill>
            <a:schemeClr val="bg1"/>
          </a:solidFill>
        </p:spPr>
        <p:txBody>
          <a:bodyPr wrap="square" rtlCol="0">
            <a:spAutoFit/>
          </a:bodyPr>
          <a:lstStyle/>
          <a:p>
            <a:r>
              <a:rPr lang="en-GB" sz="2400" dirty="0" smtClean="0">
                <a:solidFill>
                  <a:srgbClr val="0070C0"/>
                </a:solidFill>
                <a:latin typeface="Century Gothic" panose="020B0502020202020204" pitchFamily="34" charset="0"/>
              </a:rPr>
              <a:t>Lesson Time:</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Stage </a:t>
            </a:r>
            <a:r>
              <a:rPr lang="en-GB" sz="2400" dirty="0">
                <a:solidFill>
                  <a:srgbClr val="0070C0"/>
                </a:solidFill>
                <a:latin typeface="Century Gothic" panose="020B0502020202020204" pitchFamily="34" charset="0"/>
              </a:rPr>
              <a:t>1</a:t>
            </a:r>
            <a:r>
              <a:rPr lang="en-GB" sz="2400" dirty="0" smtClean="0">
                <a:solidFill>
                  <a:srgbClr val="0070C0"/>
                </a:solidFill>
                <a:latin typeface="Century Gothic" panose="020B0502020202020204" pitchFamily="34" charset="0"/>
              </a:rPr>
              <a:t> - Formal Warning </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Stage 2 – Demerit &amp; Move</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Stage 3 – Time Out </a:t>
            </a:r>
          </a:p>
          <a:p>
            <a:pPr marL="457200" indent="-457200">
              <a:buFont typeface="Arial" panose="020B0604020202020204" pitchFamily="34" charset="0"/>
              <a:buChar char="•"/>
            </a:pPr>
            <a:endParaRPr lang="en-GB" sz="2400" dirty="0">
              <a:solidFill>
                <a:srgbClr val="0070C0"/>
              </a:solidFill>
              <a:latin typeface="Century Gothic" panose="020B0502020202020204" pitchFamily="34" charset="0"/>
            </a:endParaRPr>
          </a:p>
          <a:p>
            <a:r>
              <a:rPr lang="en-GB" sz="2400" dirty="0" smtClean="0">
                <a:solidFill>
                  <a:srgbClr val="0070C0"/>
                </a:solidFill>
                <a:latin typeface="Century Gothic" panose="020B0502020202020204" pitchFamily="34" charset="0"/>
              </a:rPr>
              <a:t>Break/Lunch:</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Serious Defiance Detentions</a:t>
            </a:r>
          </a:p>
          <a:p>
            <a:pPr marL="457200" indent="-457200">
              <a:buFont typeface="Arial" panose="020B0604020202020204" pitchFamily="34" charset="0"/>
              <a:buChar char="•"/>
            </a:pPr>
            <a:endParaRPr lang="en-GB" sz="2400" dirty="0">
              <a:solidFill>
                <a:srgbClr val="0070C0"/>
              </a:solidFill>
              <a:latin typeface="Century Gothic" panose="020B0502020202020204" pitchFamily="34" charset="0"/>
            </a:endParaRPr>
          </a:p>
          <a:p>
            <a:r>
              <a:rPr lang="en-GB" sz="2400" dirty="0" smtClean="0">
                <a:solidFill>
                  <a:srgbClr val="0070C0"/>
                </a:solidFill>
                <a:latin typeface="Century Gothic" panose="020B0502020202020204" pitchFamily="34" charset="0"/>
              </a:rPr>
              <a:t>Serious Defiance</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Exclusion (run from 8.55am – 4pm)</a:t>
            </a:r>
          </a:p>
          <a:p>
            <a:endParaRPr lang="en-GB" sz="1600" dirty="0">
              <a:solidFill>
                <a:srgbClr val="0070C0"/>
              </a:solidFill>
              <a:latin typeface="Century Gothic" panose="020B0502020202020204" pitchFamily="34" charset="0"/>
            </a:endParaRPr>
          </a:p>
          <a:p>
            <a:r>
              <a:rPr lang="en-GB" dirty="0" smtClean="0">
                <a:solidFill>
                  <a:srgbClr val="0070C0"/>
                </a:solidFill>
                <a:latin typeface="Century Gothic" panose="020B0502020202020204" pitchFamily="34" charset="0"/>
              </a:rPr>
              <a:t>Members of SLT also have the authority to use serious defiance detentions and exclusion where they see appropriate.</a:t>
            </a:r>
          </a:p>
        </p:txBody>
      </p:sp>
      <p:sp>
        <p:nvSpPr>
          <p:cNvPr id="2" name="TextBox 1"/>
          <p:cNvSpPr txBox="1"/>
          <p:nvPr/>
        </p:nvSpPr>
        <p:spPr>
          <a:xfrm>
            <a:off x="3528450" y="980728"/>
            <a:ext cx="8633774" cy="646331"/>
          </a:xfrm>
          <a:prstGeom prst="rect">
            <a:avLst/>
          </a:prstGeom>
          <a:noFill/>
        </p:spPr>
        <p:txBody>
          <a:bodyPr wrap="square" rtlCol="0">
            <a:spAutoFit/>
          </a:bodyPr>
          <a:lstStyle/>
          <a:p>
            <a:r>
              <a:rPr lang="en-GB" sz="3600" b="1" dirty="0" smtClean="0">
                <a:solidFill>
                  <a:srgbClr val="0070C0"/>
                </a:solidFill>
              </a:rPr>
              <a:t>Consequences of not following instructions:</a:t>
            </a:r>
            <a:endParaRPr lang="en-GB" sz="3600" b="1" dirty="0">
              <a:solidFill>
                <a:srgbClr val="0070C0"/>
              </a:solidFill>
            </a:endParaRPr>
          </a:p>
        </p:txBody>
      </p:sp>
    </p:spTree>
    <p:extLst>
      <p:ext uri="{BB962C8B-B14F-4D97-AF65-F5344CB8AC3E}">
        <p14:creationId xmlns:p14="http://schemas.microsoft.com/office/powerpoint/2010/main" val="475661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628800"/>
            <a:ext cx="10972800" cy="3312368"/>
          </a:xfrm>
        </p:spPr>
        <p:txBody>
          <a:bodyPr>
            <a:normAutofit fontScale="90000"/>
          </a:bodyPr>
          <a:lstStyle/>
          <a:p>
            <a:r>
              <a:rPr lang="en-GB" sz="4800" b="1" dirty="0" smtClean="0"/>
              <a:t>We want to all students to have access to a happy and safe learning environment where they can thrive to achieve great success in the future. </a:t>
            </a:r>
            <a:endParaRPr lang="en-GB" dirty="0"/>
          </a:p>
        </p:txBody>
      </p:sp>
    </p:spTree>
    <p:extLst>
      <p:ext uri="{BB962C8B-B14F-4D97-AF65-F5344CB8AC3E}">
        <p14:creationId xmlns:p14="http://schemas.microsoft.com/office/powerpoint/2010/main" val="24268798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184" y="1052735"/>
            <a:ext cx="4176745" cy="3528392"/>
          </a:xfrm>
        </p:spPr>
        <p:txBody>
          <a:bodyPr>
            <a:normAutofit fontScale="90000"/>
          </a:bodyPr>
          <a:lstStyle/>
          <a:p>
            <a:r>
              <a:rPr lang="en-GB" sz="6000" dirty="0" smtClean="0"/>
              <a:t/>
            </a:r>
            <a:br>
              <a:rPr lang="en-GB" sz="6000" dirty="0" smtClean="0"/>
            </a:br>
            <a:r>
              <a:rPr lang="en-GB" sz="6000" dirty="0" smtClean="0"/>
              <a:t>Learning at Carr Hill</a:t>
            </a:r>
            <a:br>
              <a:rPr lang="en-GB" sz="6000" dirty="0" smtClean="0"/>
            </a:br>
            <a:r>
              <a:rPr lang="en-GB" sz="6000" dirty="0" smtClean="0"/>
              <a:t/>
            </a:r>
            <a:br>
              <a:rPr lang="en-GB" sz="6000" dirty="0" smtClean="0"/>
            </a:br>
            <a:r>
              <a:rPr lang="en-GB" sz="2200" b="0" dirty="0" smtClean="0"/>
              <a:t>Danny Morton</a:t>
            </a:r>
            <a:br>
              <a:rPr lang="en-GB" sz="2200" b="0" dirty="0" smtClean="0"/>
            </a:br>
            <a:r>
              <a:rPr lang="en-GB" sz="2200" b="0" dirty="0" smtClean="0"/>
              <a:t>Assistant Headteacher</a:t>
            </a:r>
            <a:endParaRPr lang="en-GB" sz="2200" b="0" dirty="0"/>
          </a:p>
        </p:txBody>
      </p:sp>
      <p:sp>
        <p:nvSpPr>
          <p:cNvPr id="3" name="AutoShape 2" descr="Image result for carr hill high school gcse resul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2"/>
          <a:stretch>
            <a:fillRect/>
          </a:stretch>
        </p:blipFill>
        <p:spPr>
          <a:xfrm>
            <a:off x="1487488" y="764704"/>
            <a:ext cx="4896544" cy="4896544"/>
          </a:xfrm>
          <a:prstGeom prst="rect">
            <a:avLst/>
          </a:prstGeom>
        </p:spPr>
      </p:pic>
    </p:spTree>
    <p:extLst>
      <p:ext uri="{BB962C8B-B14F-4D97-AF65-F5344CB8AC3E}">
        <p14:creationId xmlns:p14="http://schemas.microsoft.com/office/powerpoint/2010/main" val="5797181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865" y="986464"/>
            <a:ext cx="10972800" cy="1143000"/>
          </a:xfrm>
        </p:spPr>
        <p:txBody>
          <a:bodyPr/>
          <a:lstStyle/>
          <a:p>
            <a:r>
              <a:rPr lang="en-GB" dirty="0" smtClean="0"/>
              <a:t>Our Aim                           Your Aim</a:t>
            </a:r>
            <a:endParaRPr lang="en-GB" dirty="0"/>
          </a:p>
        </p:txBody>
      </p:sp>
      <p:sp>
        <p:nvSpPr>
          <p:cNvPr id="4" name="Flowchart: Merge 3"/>
          <p:cNvSpPr/>
          <p:nvPr/>
        </p:nvSpPr>
        <p:spPr>
          <a:xfrm>
            <a:off x="1719018" y="3500589"/>
            <a:ext cx="1872208" cy="137629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3591226" y="2930881"/>
            <a:ext cx="1584176" cy="369332"/>
          </a:xfrm>
          <a:prstGeom prst="rect">
            <a:avLst/>
          </a:prstGeom>
          <a:noFill/>
          <a:ln w="3175">
            <a:solidFill>
              <a:schemeClr val="tx1"/>
            </a:solidFill>
          </a:ln>
        </p:spPr>
        <p:txBody>
          <a:bodyPr wrap="square" rtlCol="0">
            <a:spAutoFit/>
          </a:bodyPr>
          <a:lstStyle/>
          <a:p>
            <a:pPr algn="ctr"/>
            <a:r>
              <a:rPr lang="en-GB" dirty="0"/>
              <a:t>Challenge</a:t>
            </a:r>
          </a:p>
        </p:txBody>
      </p:sp>
      <p:sp>
        <p:nvSpPr>
          <p:cNvPr id="6" name="TextBox 5"/>
          <p:cNvSpPr txBox="1"/>
          <p:nvPr/>
        </p:nvSpPr>
        <p:spPr>
          <a:xfrm>
            <a:off x="132743" y="2930881"/>
            <a:ext cx="1584176" cy="369332"/>
          </a:xfrm>
          <a:prstGeom prst="rect">
            <a:avLst/>
          </a:prstGeom>
          <a:noFill/>
          <a:ln w="3175">
            <a:solidFill>
              <a:schemeClr val="tx1"/>
            </a:solidFill>
          </a:ln>
        </p:spPr>
        <p:txBody>
          <a:bodyPr wrap="square" rtlCol="0">
            <a:spAutoFit/>
          </a:bodyPr>
          <a:lstStyle/>
          <a:p>
            <a:pPr algn="ctr"/>
            <a:r>
              <a:rPr lang="en-GB" dirty="0"/>
              <a:t>Engagement</a:t>
            </a:r>
          </a:p>
        </p:txBody>
      </p:sp>
      <p:sp>
        <p:nvSpPr>
          <p:cNvPr id="7" name="TextBox 6"/>
          <p:cNvSpPr txBox="1"/>
          <p:nvPr/>
        </p:nvSpPr>
        <p:spPr>
          <a:xfrm>
            <a:off x="1863034" y="5115926"/>
            <a:ext cx="1584176" cy="369332"/>
          </a:xfrm>
          <a:prstGeom prst="rect">
            <a:avLst/>
          </a:prstGeom>
          <a:solidFill>
            <a:schemeClr val="bg1"/>
          </a:solidFill>
          <a:ln w="3175">
            <a:solidFill>
              <a:schemeClr val="tx1"/>
            </a:solidFill>
          </a:ln>
        </p:spPr>
        <p:txBody>
          <a:bodyPr wrap="square" rtlCol="0">
            <a:spAutoFit/>
          </a:bodyPr>
          <a:lstStyle/>
          <a:p>
            <a:pPr algn="ctr"/>
            <a:r>
              <a:rPr lang="en-GB" dirty="0"/>
              <a:t>Progression</a:t>
            </a:r>
          </a:p>
        </p:txBody>
      </p:sp>
      <p:pic>
        <p:nvPicPr>
          <p:cNvPr id="8" name="Picture 7"/>
          <p:cNvPicPr>
            <a:picLocks noChangeAspect="1"/>
          </p:cNvPicPr>
          <p:nvPr/>
        </p:nvPicPr>
        <p:blipFill>
          <a:blip r:embed="rId2"/>
          <a:stretch>
            <a:fillRect/>
          </a:stretch>
        </p:blipFill>
        <p:spPr>
          <a:xfrm>
            <a:off x="6888088" y="2315817"/>
            <a:ext cx="4521848" cy="3017321"/>
          </a:xfrm>
          <a:prstGeom prst="rect">
            <a:avLst/>
          </a:prstGeom>
        </p:spPr>
      </p:pic>
    </p:spTree>
    <p:extLst>
      <p:ext uri="{BB962C8B-B14F-4D97-AF65-F5344CB8AC3E}">
        <p14:creationId xmlns:p14="http://schemas.microsoft.com/office/powerpoint/2010/main" val="8470788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5913877" y="1937795"/>
            <a:ext cx="5643145" cy="2665780"/>
          </a:xfrm>
          <a:prstGeom prst="rect">
            <a:avLst/>
          </a:prstGeom>
        </p:spPr>
      </p:pic>
      <p:pic>
        <p:nvPicPr>
          <p:cNvPr id="5" name="Picture 4"/>
          <p:cNvPicPr>
            <a:picLocks noChangeAspect="1"/>
          </p:cNvPicPr>
          <p:nvPr/>
        </p:nvPicPr>
        <p:blipFill>
          <a:blip r:embed="rId3"/>
          <a:stretch>
            <a:fillRect/>
          </a:stretch>
        </p:blipFill>
        <p:spPr>
          <a:xfrm>
            <a:off x="839416" y="1680042"/>
            <a:ext cx="4536504" cy="2827328"/>
          </a:xfrm>
          <a:prstGeom prst="rect">
            <a:avLst/>
          </a:prstGeom>
        </p:spPr>
      </p:pic>
    </p:spTree>
    <p:extLst>
      <p:ext uri="{BB962C8B-B14F-4D97-AF65-F5344CB8AC3E}">
        <p14:creationId xmlns:p14="http://schemas.microsoft.com/office/powerpoint/2010/main" val="3952289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888"/>
            <a:ext cx="10972800" cy="1143000"/>
          </a:xfrm>
        </p:spPr>
        <p:txBody>
          <a:bodyPr/>
          <a:lstStyle/>
          <a:p>
            <a:r>
              <a:rPr lang="en-GB" dirty="0" smtClean="0"/>
              <a:t>Feedback</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descr="Image result for pink highlighter 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00201"/>
            <a:ext cx="4289515" cy="343161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green p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3"/>
          <a:stretch>
            <a:fillRect/>
          </a:stretch>
        </p:blipFill>
        <p:spPr>
          <a:xfrm>
            <a:off x="9169864" y="2070166"/>
            <a:ext cx="2505075" cy="1828800"/>
          </a:xfrm>
          <a:prstGeom prst="rect">
            <a:avLst/>
          </a:prstGeom>
        </p:spPr>
      </p:pic>
      <p:pic>
        <p:nvPicPr>
          <p:cNvPr id="6" name="Picture 5"/>
          <p:cNvPicPr>
            <a:picLocks noChangeAspect="1"/>
          </p:cNvPicPr>
          <p:nvPr/>
        </p:nvPicPr>
        <p:blipFill>
          <a:blip r:embed="rId4"/>
          <a:stretch>
            <a:fillRect/>
          </a:stretch>
        </p:blipFill>
        <p:spPr>
          <a:xfrm>
            <a:off x="4445089" y="-82179"/>
            <a:ext cx="4632235" cy="6099965"/>
          </a:xfrm>
          <a:prstGeom prst="rect">
            <a:avLst/>
          </a:prstGeom>
        </p:spPr>
      </p:pic>
    </p:spTree>
    <p:extLst>
      <p:ext uri="{BB962C8B-B14F-4D97-AF65-F5344CB8AC3E}">
        <p14:creationId xmlns:p14="http://schemas.microsoft.com/office/powerpoint/2010/main" val="188044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492896"/>
            <a:ext cx="8352928" cy="1303094"/>
          </a:xfrm>
        </p:spPr>
        <p:txBody>
          <a:bodyPr>
            <a:normAutofit fontScale="90000"/>
          </a:bodyPr>
          <a:lstStyle/>
          <a:p>
            <a:r>
              <a:rPr lang="en-GB" sz="7200" dirty="0" smtClean="0"/>
              <a:t>Show my Homework</a:t>
            </a:r>
            <a:br>
              <a:rPr lang="en-GB" sz="7200" dirty="0" smtClean="0"/>
            </a:br>
            <a:r>
              <a:rPr lang="en-GB" sz="2200" b="0" dirty="0" smtClean="0"/>
              <a:t>Liz Hilton-Peet</a:t>
            </a:r>
            <a:r>
              <a:rPr lang="en-GB" sz="2200" b="0" dirty="0" smtClean="0"/>
              <a:t/>
            </a:r>
            <a:br>
              <a:rPr lang="en-GB" sz="2200" b="0" dirty="0" smtClean="0"/>
            </a:br>
            <a:r>
              <a:rPr lang="en-GB" sz="2200" b="0" dirty="0" smtClean="0"/>
              <a:t>Assistant </a:t>
            </a:r>
            <a:r>
              <a:rPr lang="en-GB" sz="2200" b="0" dirty="0" err="1" smtClean="0"/>
              <a:t>Headteacher</a:t>
            </a:r>
            <a:r>
              <a:rPr lang="en-GB" sz="2200" b="0" dirty="0" smtClean="0"/>
              <a:t/>
            </a:r>
            <a:br>
              <a:rPr lang="en-GB" sz="2200" b="0" dirty="0" smtClean="0"/>
            </a:br>
            <a:endParaRPr lang="en-GB" sz="2200" b="0" dirty="0"/>
          </a:p>
        </p:txBody>
      </p:sp>
    </p:spTree>
    <p:extLst>
      <p:ext uri="{BB962C8B-B14F-4D97-AF65-F5344CB8AC3E}">
        <p14:creationId xmlns:p14="http://schemas.microsoft.com/office/powerpoint/2010/main" val="959502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1504" y="2204864"/>
            <a:ext cx="9217144" cy="1938992"/>
          </a:xfrm>
          <a:prstGeom prst="rect">
            <a:avLst/>
          </a:prstGeom>
          <a:noFill/>
        </p:spPr>
        <p:txBody>
          <a:bodyPr wrap="square" rtlCol="0">
            <a:spAutoFit/>
          </a:bodyPr>
          <a:lstStyle/>
          <a:p>
            <a:pPr algn="ctr"/>
            <a:r>
              <a:rPr lang="en-GB" sz="4000" b="1" dirty="0" smtClean="0">
                <a:solidFill>
                  <a:srgbClr val="0070C0"/>
                </a:solidFill>
              </a:rPr>
              <a:t>Before a student can access  </a:t>
            </a:r>
          </a:p>
          <a:p>
            <a:pPr algn="ctr"/>
            <a:r>
              <a:rPr lang="en-GB" sz="4000" b="1" dirty="0" smtClean="0">
                <a:solidFill>
                  <a:srgbClr val="0070C0"/>
                </a:solidFill>
              </a:rPr>
              <a:t>Show My Homework they need to  have logged  into their school email</a:t>
            </a:r>
            <a:endParaRPr lang="en-GB" sz="4000" b="1" dirty="0">
              <a:solidFill>
                <a:srgbClr val="0070C0"/>
              </a:solidFill>
            </a:endParaRPr>
          </a:p>
        </p:txBody>
      </p:sp>
    </p:spTree>
    <p:extLst>
      <p:ext uri="{BB962C8B-B14F-4D97-AF65-F5344CB8AC3E}">
        <p14:creationId xmlns:p14="http://schemas.microsoft.com/office/powerpoint/2010/main" val="370241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563"/>
            <a:ext cx="9144000" cy="1054442"/>
          </a:xfrm>
        </p:spPr>
        <p:txBody>
          <a:bodyPr>
            <a:normAutofit/>
          </a:bodyPr>
          <a:lstStyle/>
          <a:p>
            <a:r>
              <a:rPr lang="en-GB" b="1" dirty="0" smtClean="0">
                <a:solidFill>
                  <a:srgbClr val="002060"/>
                </a:solidFill>
              </a:rPr>
              <a:t>Show my Homework</a:t>
            </a:r>
            <a:endParaRPr lang="en-GB" b="1" dirty="0">
              <a:solidFill>
                <a:srgbClr val="002060"/>
              </a:solidFill>
            </a:endParaRPr>
          </a:p>
        </p:txBody>
      </p:sp>
      <p:sp>
        <p:nvSpPr>
          <p:cNvPr id="3" name="Subtitle 2"/>
          <p:cNvSpPr>
            <a:spLocks noGrp="1"/>
          </p:cNvSpPr>
          <p:nvPr>
            <p:ph type="subTitle" idx="1"/>
          </p:nvPr>
        </p:nvSpPr>
        <p:spPr>
          <a:xfrm>
            <a:off x="1523999" y="1721708"/>
            <a:ext cx="9316995" cy="4996247"/>
          </a:xfrm>
        </p:spPr>
        <p:txBody>
          <a:bodyPr>
            <a:normAutofit fontScale="92500" lnSpcReduction="10000"/>
          </a:bodyPr>
          <a:lstStyle/>
          <a:p>
            <a:r>
              <a:rPr lang="en-GB" dirty="0" smtClean="0"/>
              <a:t>Using </a:t>
            </a:r>
            <a:r>
              <a:rPr lang="en-GB" b="1" dirty="0" smtClean="0"/>
              <a:t>Chrome</a:t>
            </a:r>
            <a:r>
              <a:rPr lang="en-GB" dirty="0" smtClean="0"/>
              <a:t> access the Carr Hill Website and at the bottom under “Useful Links” click “Show my Homework”</a:t>
            </a:r>
          </a:p>
          <a:p>
            <a:endParaRPr lang="en-GB" dirty="0"/>
          </a:p>
          <a:p>
            <a:endParaRPr lang="en-GB" dirty="0" smtClean="0"/>
          </a:p>
          <a:p>
            <a:endParaRPr lang="en-GB" dirty="0"/>
          </a:p>
          <a:p>
            <a:endParaRPr lang="en-GB" dirty="0" smtClean="0"/>
          </a:p>
          <a:p>
            <a:endParaRPr lang="en-GB" dirty="0"/>
          </a:p>
          <a:p>
            <a:r>
              <a:rPr lang="en-GB" dirty="0"/>
              <a:t>	</a:t>
            </a:r>
            <a:r>
              <a:rPr lang="en-GB" dirty="0" smtClean="0"/>
              <a:t>						</a:t>
            </a:r>
          </a:p>
          <a:p>
            <a:r>
              <a:rPr lang="en-GB" dirty="0" smtClean="0"/>
              <a:t>																Click here</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2940" y="2710248"/>
            <a:ext cx="6758688" cy="3801762"/>
          </a:xfrm>
          <a:prstGeom prst="rect">
            <a:avLst/>
          </a:prstGeom>
        </p:spPr>
      </p:pic>
    </p:spTree>
    <p:extLst>
      <p:ext uri="{BB962C8B-B14F-4D97-AF65-F5344CB8AC3E}">
        <p14:creationId xmlns:p14="http://schemas.microsoft.com/office/powerpoint/2010/main" val="336847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2060"/>
                </a:solidFill>
              </a:rPr>
              <a:t>Log in</a:t>
            </a:r>
            <a:endParaRPr lang="en-GB" b="1" dirty="0">
              <a:solidFill>
                <a:srgbClr val="00206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674" y="1432871"/>
            <a:ext cx="9080840" cy="5107972"/>
          </a:xfrm>
        </p:spPr>
      </p:pic>
      <p:sp>
        <p:nvSpPr>
          <p:cNvPr id="5" name="TextBox 4"/>
          <p:cNvSpPr txBox="1"/>
          <p:nvPr/>
        </p:nvSpPr>
        <p:spPr>
          <a:xfrm>
            <a:off x="9597083" y="2545492"/>
            <a:ext cx="2001794" cy="646331"/>
          </a:xfrm>
          <a:prstGeom prst="rect">
            <a:avLst/>
          </a:prstGeom>
          <a:noFill/>
        </p:spPr>
        <p:txBody>
          <a:bodyPr wrap="square" rtlCol="0">
            <a:spAutoFit/>
          </a:bodyPr>
          <a:lstStyle/>
          <a:p>
            <a:r>
              <a:rPr lang="en-GB" sz="3600" dirty="0" smtClean="0"/>
              <a:t>Click here</a:t>
            </a:r>
            <a:endParaRPr lang="en-GB" sz="3600" dirty="0"/>
          </a:p>
        </p:txBody>
      </p:sp>
    </p:spTree>
    <p:extLst>
      <p:ext uri="{BB962C8B-B14F-4D97-AF65-F5344CB8AC3E}">
        <p14:creationId xmlns:p14="http://schemas.microsoft.com/office/powerpoint/2010/main" val="2526593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1226</TotalTime>
  <Words>2765</Words>
  <Application>Microsoft Office PowerPoint</Application>
  <PresentationFormat>Widescreen</PresentationFormat>
  <Paragraphs>383</Paragraphs>
  <Slides>57</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Arial</vt:lpstr>
      <vt:lpstr>Calibri</vt:lpstr>
      <vt:lpstr>Century Gothic</vt:lpstr>
      <vt:lpstr>Copa Sharp BTN</vt:lpstr>
      <vt:lpstr>Times New Roman</vt:lpstr>
      <vt:lpstr>Office Theme</vt:lpstr>
      <vt:lpstr>Worksheet</vt:lpstr>
      <vt:lpstr>Thanks for Joining Us</vt:lpstr>
      <vt:lpstr>Setting and Options Liz Hilton-Peet Assistant Headteacher </vt:lpstr>
      <vt:lpstr>Setting</vt:lpstr>
      <vt:lpstr>Options </vt:lpstr>
      <vt:lpstr>Options process </vt:lpstr>
      <vt:lpstr>Show my Homework Liz Hilton-Peet Assistant Headteacher </vt:lpstr>
      <vt:lpstr>PowerPoint Presentation</vt:lpstr>
      <vt:lpstr>Show my Homework</vt:lpstr>
      <vt:lpstr>Log in</vt:lpstr>
      <vt:lpstr>PowerPoint Presentation</vt:lpstr>
      <vt:lpstr>PowerPoint Presentation</vt:lpstr>
      <vt:lpstr>PowerPoint Presentation</vt:lpstr>
      <vt:lpstr>GCSE reform, targets and  monitoring progress Liz Hilton-Peet Assistant Headteacher </vt:lpstr>
      <vt:lpstr>Why and how are GCSEs changing?</vt:lpstr>
      <vt:lpstr>PowerPoint Presentation</vt:lpstr>
      <vt:lpstr>Setting Targets</vt:lpstr>
      <vt:lpstr>Keeping track of progress</vt:lpstr>
      <vt:lpstr>PowerPoint Presentation</vt:lpstr>
      <vt:lpstr>Reports</vt:lpstr>
      <vt:lpstr>English  </vt:lpstr>
      <vt:lpstr>The Year 8 Course</vt:lpstr>
      <vt:lpstr>Reading Challenge</vt:lpstr>
      <vt:lpstr>The Library</vt:lpstr>
      <vt:lpstr>PowerPoint Presentation</vt:lpstr>
      <vt:lpstr>Assessments</vt:lpstr>
      <vt:lpstr>Parents and Carers</vt:lpstr>
      <vt:lpstr>Mathematics Laura Potts Assistant Head of Faculty </vt:lpstr>
      <vt:lpstr>PowerPoint Presentation</vt:lpstr>
      <vt:lpstr>Reminders</vt:lpstr>
      <vt:lpstr>PowerPoint Presentation</vt:lpstr>
      <vt:lpstr>PowerPoint Presentation</vt:lpstr>
      <vt:lpstr>How to prepare for an Assessment.</vt:lpstr>
      <vt:lpstr>PowerPoint Presentation</vt:lpstr>
      <vt:lpstr>PowerPoint Presentation</vt:lpstr>
      <vt:lpstr>Mathswatch</vt:lpstr>
      <vt:lpstr>PowerPoint Presentation</vt:lpstr>
      <vt:lpstr>What support is available?</vt:lpstr>
      <vt:lpstr>Useful Web Based Resources Available</vt:lpstr>
      <vt:lpstr>Revision Guides</vt:lpstr>
      <vt:lpstr>Extra-Curricular Activities</vt:lpstr>
      <vt:lpstr>Positive Attitude</vt:lpstr>
      <vt:lpstr>Science Cathy North Head of Science</vt:lpstr>
      <vt:lpstr>Year 8 Structure</vt:lpstr>
      <vt:lpstr>PowerPoint Presentation</vt:lpstr>
      <vt:lpstr>PowerPoint Presentation</vt:lpstr>
      <vt:lpstr>Enrichment Activities</vt:lpstr>
      <vt:lpstr>PowerPoint Presentation</vt:lpstr>
      <vt:lpstr>Expectations:</vt:lpstr>
      <vt:lpstr>Reward Systems:</vt:lpstr>
      <vt:lpstr>6 – P Card: </vt:lpstr>
      <vt:lpstr>Starting Lessons off positively:</vt:lpstr>
      <vt:lpstr>PowerPoint Presentation</vt:lpstr>
      <vt:lpstr>We want to all students to have access to a happy and safe learning environment where they can thrive to achieve great success in the future. </vt:lpstr>
      <vt:lpstr> Learning at Carr Hill  Danny Morton Assistant Headteacher</vt:lpstr>
      <vt:lpstr>Our Aim                           Your Aim</vt:lpstr>
      <vt:lpstr>Homework</vt:lpstr>
      <vt:lpstr>Feedback</vt:lpstr>
    </vt:vector>
  </TitlesOfParts>
  <Company>Carr Hill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gnapier</dc:creator>
  <cp:lastModifiedBy>Ms E Hilton-Peet</cp:lastModifiedBy>
  <cp:revision>106</cp:revision>
  <dcterms:created xsi:type="dcterms:W3CDTF">2011-11-23T17:04:58Z</dcterms:created>
  <dcterms:modified xsi:type="dcterms:W3CDTF">2017-10-05T16:39:42Z</dcterms:modified>
</cp:coreProperties>
</file>