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5"/>
  </p:notesMasterIdLst>
  <p:sldIdLst>
    <p:sldId id="265" r:id="rId2"/>
    <p:sldId id="319"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22" r:id="rId17"/>
    <p:sldId id="293" r:id="rId18"/>
    <p:sldId id="294" r:id="rId19"/>
    <p:sldId id="295" r:id="rId20"/>
    <p:sldId id="296" r:id="rId21"/>
    <p:sldId id="297" r:id="rId22"/>
    <p:sldId id="298" r:id="rId23"/>
    <p:sldId id="299" r:id="rId24"/>
    <p:sldId id="301" r:id="rId25"/>
    <p:sldId id="302" r:id="rId26"/>
    <p:sldId id="303" r:id="rId27"/>
    <p:sldId id="320" r:id="rId28"/>
    <p:sldId id="286" r:id="rId29"/>
    <p:sldId id="287" r:id="rId30"/>
    <p:sldId id="288" r:id="rId31"/>
    <p:sldId id="289" r:id="rId32"/>
    <p:sldId id="290" r:id="rId33"/>
    <p:sldId id="32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8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9311E-29C2-42FA-827D-1D358918C140}" type="datetimeFigureOut">
              <a:rPr lang="en-GB" smtClean="0"/>
              <a:t>16/09/2015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0E09D6-9A2B-4214-B382-92A40B44EB17}" type="slidenum">
              <a:rPr lang="en-GB" smtClean="0"/>
              <a:t>‹#›</a:t>
            </a:fld>
            <a:endParaRPr lang="en-GB"/>
          </a:p>
        </p:txBody>
      </p:sp>
    </p:spTree>
    <p:extLst>
      <p:ext uri="{BB962C8B-B14F-4D97-AF65-F5344CB8AC3E}">
        <p14:creationId xmlns:p14="http://schemas.microsoft.com/office/powerpoint/2010/main" val="39009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GB" dirty="0" smtClean="0"/>
              <a:t>Point</a:t>
            </a:r>
            <a:r>
              <a:rPr lang="en-GB" baseline="0" dirty="0" smtClean="0"/>
              <a:t> about length of examination within the 4 hours regulation</a:t>
            </a:r>
          </a:p>
          <a:p>
            <a:pPr marL="171450" indent="-171450">
              <a:buFont typeface="Arial" panose="020B0604020202020204" pitchFamily="34" charset="0"/>
              <a:buChar char="•"/>
            </a:pPr>
            <a:r>
              <a:rPr lang="en-GB" baseline="0" dirty="0" smtClean="0"/>
              <a:t>Stress identity and flow of this paper through the 3 sections</a:t>
            </a:r>
          </a:p>
          <a:p>
            <a:pPr marL="171450" indent="-171450">
              <a:buFont typeface="Arial" panose="020B0604020202020204" pitchFamily="34" charset="0"/>
              <a:buChar char="•"/>
            </a:pPr>
            <a:r>
              <a:rPr lang="en-GB" baseline="0" dirty="0" smtClean="0"/>
              <a:t>Our determination to offer choice of prose or drama texts – confirm regulation again here</a:t>
            </a:r>
          </a:p>
          <a:p>
            <a:pPr marL="171450" indent="-171450">
              <a:buFont typeface="Arial" panose="020B0604020202020204" pitchFamily="34" charset="0"/>
              <a:buChar char="•"/>
            </a:pPr>
            <a:r>
              <a:rPr lang="en-GB" baseline="0" dirty="0" smtClean="0"/>
              <a:t>Our commitment to keep unseen texts as two poems</a:t>
            </a:r>
          </a:p>
          <a:p>
            <a:pPr marL="171450" indent="-171450">
              <a:buFont typeface="Arial" panose="020B0604020202020204" pitchFamily="34" charset="0"/>
              <a:buChar char="•"/>
            </a:pPr>
            <a:r>
              <a:rPr lang="en-GB" baseline="0" dirty="0" smtClean="0"/>
              <a:t>Opportunity here then for teaching of section B to support and inform section B</a:t>
            </a:r>
          </a:p>
          <a:p>
            <a:pPr marL="171450" indent="-171450">
              <a:buFont typeface="Arial" panose="020B0604020202020204" pitchFamily="34" charset="0"/>
              <a:buChar char="•"/>
            </a:pPr>
            <a:r>
              <a:rPr lang="en-GB" baseline="0" dirty="0" smtClean="0"/>
              <a:t>Our rationale for two comparison activities –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smtClean="0">
                <a:latin typeface="Arial" pitchFamily="34" charset="0"/>
                <a:cs typeface="Arial" pitchFamily="34" charset="0"/>
              </a:rPr>
              <a:t>“In each specification as a whole, 20-25% of the marks should require candidates to show the abilities described in AO1, AO2 and AO3 through tasks which require them to make comparisons across texts.”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smtClean="0">
                <a:latin typeface="Arial" pitchFamily="34" charset="0"/>
                <a:cs typeface="Arial" pitchFamily="34" charset="0"/>
              </a:rPr>
              <a:t>Must be covered</a:t>
            </a:r>
            <a:r>
              <a:rPr lang="en-GB" sz="1200" b="0" baseline="0" dirty="0" smtClean="0">
                <a:latin typeface="Arial" pitchFamily="34" charset="0"/>
                <a:cs typeface="Arial" pitchFamily="34" charset="0"/>
              </a:rPr>
              <a:t> in unseen texts as a minimum</a:t>
            </a:r>
            <a:endParaRPr lang="en-GB" sz="1200" b="0" dirty="0" smtClean="0">
              <a:latin typeface="Arial" pitchFamily="34" charset="0"/>
              <a:cs typeface="Arial" pitchFamily="34" charset="0"/>
            </a:endParaRPr>
          </a:p>
          <a:p>
            <a:pPr marL="171450" indent="-171450">
              <a:buFont typeface="Arial" panose="020B0604020202020204" pitchFamily="34" charset="0"/>
              <a:buChar char="•"/>
            </a:pPr>
            <a:r>
              <a:rPr lang="en-GB" baseline="0" dirty="0" smtClean="0"/>
              <a:t>Our strategy to have 2 comparisons recognises it as a higher order skill – 2 goes at it and reduces unnecessary pressure on unseen texts</a:t>
            </a:r>
          </a:p>
          <a:p>
            <a:pPr marL="171450" indent="-171450">
              <a:buFont typeface="Arial" panose="020B0604020202020204" pitchFamily="34" charset="0"/>
              <a:buChar char="•"/>
            </a:pPr>
            <a:r>
              <a:rPr lang="en-GB" baseline="0" dirty="0" smtClean="0"/>
              <a:t>Our strategy builds on current familiarity of comparing studied poems</a:t>
            </a:r>
          </a:p>
          <a:p>
            <a:pPr marL="171450" indent="-171450">
              <a:buFont typeface="Arial" panose="020B0604020202020204" pitchFamily="34" charset="0"/>
              <a:buChar char="•"/>
            </a:pPr>
            <a:r>
              <a:rPr lang="en-GB" baseline="0" dirty="0" smtClean="0"/>
              <a:t>Allows choice of poems in section B depending on students’ preferences</a:t>
            </a:r>
          </a:p>
          <a:p>
            <a:pPr marL="171450" indent="-171450">
              <a:buFont typeface="Arial" panose="020B0604020202020204" pitchFamily="34" charset="0"/>
              <a:buChar char="•"/>
            </a:pPr>
            <a:r>
              <a:rPr lang="en-GB" baseline="0" dirty="0" smtClean="0"/>
              <a:t>Allows teaching and learning in section B (and its resources) to support section C</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dirty="0" smtClean="0"/>
              <a:t>Following this slide, show the specimen question paper and mark scheme / marking criteria.</a:t>
            </a:r>
          </a:p>
          <a:p>
            <a:endParaRPr lang="en-GB" dirty="0" smtClean="0"/>
          </a:p>
          <a:p>
            <a:endParaRPr lang="en-GB"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7</a:t>
            </a:fld>
            <a:endParaRPr lang="en-GB" dirty="0"/>
          </a:p>
        </p:txBody>
      </p:sp>
    </p:spTree>
    <p:extLst>
      <p:ext uri="{BB962C8B-B14F-4D97-AF65-F5344CB8AC3E}">
        <p14:creationId xmlns:p14="http://schemas.microsoft.com/office/powerpoint/2010/main" val="2715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GB" dirty="0" smtClean="0"/>
              <a:t>Point</a:t>
            </a:r>
            <a:r>
              <a:rPr lang="en-GB" baseline="0" dirty="0" smtClean="0"/>
              <a:t> about length of examination within the 4 hours regulation</a:t>
            </a:r>
          </a:p>
          <a:p>
            <a:pPr marL="171450" indent="-171450">
              <a:buFont typeface="Arial" panose="020B0604020202020204" pitchFamily="34" charset="0"/>
              <a:buChar char="•"/>
            </a:pPr>
            <a:r>
              <a:rPr lang="en-GB" baseline="0" dirty="0" smtClean="0"/>
              <a:t>Stress identity and flow of this paper through the 3 sections</a:t>
            </a:r>
          </a:p>
          <a:p>
            <a:pPr marL="171450" indent="-171450">
              <a:buFont typeface="Arial" panose="020B0604020202020204" pitchFamily="34" charset="0"/>
              <a:buChar char="•"/>
            </a:pPr>
            <a:r>
              <a:rPr lang="en-GB" baseline="0" dirty="0" smtClean="0"/>
              <a:t>Our determination to offer choice of prose or drama texts – confirm regulation again here</a:t>
            </a:r>
          </a:p>
          <a:p>
            <a:pPr marL="171450" indent="-171450">
              <a:buFont typeface="Arial" panose="020B0604020202020204" pitchFamily="34" charset="0"/>
              <a:buChar char="•"/>
            </a:pPr>
            <a:r>
              <a:rPr lang="en-GB" baseline="0" dirty="0" smtClean="0"/>
              <a:t>Our commitment to keep unseen texts as two poems</a:t>
            </a:r>
          </a:p>
          <a:p>
            <a:pPr marL="171450" indent="-171450">
              <a:buFont typeface="Arial" panose="020B0604020202020204" pitchFamily="34" charset="0"/>
              <a:buChar char="•"/>
            </a:pPr>
            <a:r>
              <a:rPr lang="en-GB" baseline="0" dirty="0" smtClean="0"/>
              <a:t>Opportunity here then for teaching of section B to support and inform section B</a:t>
            </a:r>
          </a:p>
          <a:p>
            <a:pPr marL="171450" indent="-171450">
              <a:buFont typeface="Arial" panose="020B0604020202020204" pitchFamily="34" charset="0"/>
              <a:buChar char="•"/>
            </a:pPr>
            <a:r>
              <a:rPr lang="en-GB" baseline="0" dirty="0" smtClean="0"/>
              <a:t>Our rationale for two comparison activities –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smtClean="0">
                <a:latin typeface="Arial" pitchFamily="34" charset="0"/>
                <a:cs typeface="Arial" pitchFamily="34" charset="0"/>
              </a:rPr>
              <a:t>“In each specification as a whole, 20-25% of the marks should require candidates to show the abilities described in AO1, AO2 and AO3 through tasks which require them to make comparisons across texts.”</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smtClean="0">
                <a:latin typeface="Arial" pitchFamily="34" charset="0"/>
                <a:cs typeface="Arial" pitchFamily="34" charset="0"/>
              </a:rPr>
              <a:t>Must be covered</a:t>
            </a:r>
            <a:r>
              <a:rPr lang="en-GB" sz="1200" b="0" baseline="0" dirty="0" smtClean="0">
                <a:latin typeface="Arial" pitchFamily="34" charset="0"/>
                <a:cs typeface="Arial" pitchFamily="34" charset="0"/>
              </a:rPr>
              <a:t> in unseen texts as a minimum</a:t>
            </a:r>
            <a:endParaRPr lang="en-GB" sz="1200" b="0" dirty="0" smtClean="0">
              <a:latin typeface="Arial" pitchFamily="34" charset="0"/>
              <a:cs typeface="Arial" pitchFamily="34" charset="0"/>
            </a:endParaRPr>
          </a:p>
          <a:p>
            <a:pPr marL="171450" indent="-171450">
              <a:buFont typeface="Arial" panose="020B0604020202020204" pitchFamily="34" charset="0"/>
              <a:buChar char="•"/>
            </a:pPr>
            <a:r>
              <a:rPr lang="en-GB" baseline="0" dirty="0" smtClean="0"/>
              <a:t>Our strategy to have 2 comparisons recognises it as a higher order skill – 2 goes at it and reduces unnecessary pressure on unseen texts</a:t>
            </a:r>
          </a:p>
          <a:p>
            <a:pPr marL="171450" indent="-171450">
              <a:buFont typeface="Arial" panose="020B0604020202020204" pitchFamily="34" charset="0"/>
              <a:buChar char="•"/>
            </a:pPr>
            <a:r>
              <a:rPr lang="en-GB" baseline="0" dirty="0" smtClean="0"/>
              <a:t>Our strategy builds on current familiarity of comparing studied poems</a:t>
            </a:r>
          </a:p>
          <a:p>
            <a:pPr marL="171450" indent="-171450">
              <a:buFont typeface="Arial" panose="020B0604020202020204" pitchFamily="34" charset="0"/>
              <a:buChar char="•"/>
            </a:pPr>
            <a:r>
              <a:rPr lang="en-GB" baseline="0" dirty="0" smtClean="0"/>
              <a:t>Allows choice of poems in section B depending on students’ preferences</a:t>
            </a:r>
          </a:p>
          <a:p>
            <a:pPr marL="171450" indent="-171450">
              <a:buFont typeface="Arial" panose="020B0604020202020204" pitchFamily="34" charset="0"/>
              <a:buChar char="•"/>
            </a:pPr>
            <a:r>
              <a:rPr lang="en-GB" baseline="0" dirty="0" smtClean="0"/>
              <a:t>Allows teaching and learning in section B (and its resources) to support section C</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dirty="0" smtClean="0"/>
              <a:t>Following this slide, show the specimen question paper and mark scheme / marking criteria.</a:t>
            </a:r>
          </a:p>
          <a:p>
            <a:endParaRPr lang="en-GB" dirty="0" smtClean="0"/>
          </a:p>
          <a:p>
            <a:endParaRPr lang="en-GB"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8</a:t>
            </a:fld>
            <a:endParaRPr lang="en-GB" dirty="0"/>
          </a:p>
        </p:txBody>
      </p:sp>
    </p:spTree>
    <p:extLst>
      <p:ext uri="{BB962C8B-B14F-4D97-AF65-F5344CB8AC3E}">
        <p14:creationId xmlns:p14="http://schemas.microsoft.com/office/powerpoint/2010/main" val="284038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73016"/>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66630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9B2AF56-0474-404F-BC45-3D4C9C5270F1}"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3412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3412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B2AF56-0474-404F-BC45-3D4C9C5270F1}"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2838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2838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B2AF56-0474-404F-BC45-3D4C9C5270F1}" type="datetimeFigureOut">
              <a:rPr lang="en-GB" smtClean="0"/>
              <a:t>16/09/2015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B2AF56-0474-404F-BC45-3D4C9C5270F1}" type="datetimeFigureOut">
              <a:rPr lang="en-GB" smtClean="0"/>
              <a:t>16/09/2015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2AF56-0474-404F-BC45-3D4C9C5270F1}" type="datetimeFigureOut">
              <a:rPr lang="en-GB" smtClean="0"/>
              <a:t>16/09/2015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46681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1"/>
            <a:ext cx="3008313" cy="3506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2AF56-0474-404F-BC45-3D4C9C5270F1}"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2AF56-0474-404F-BC45-3D4C9C5270F1}"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9AFD58-C948-483E-890F-595EDA1F060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m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Screen Clippi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961" y="4694172"/>
            <a:ext cx="9133039" cy="2163828"/>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334096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2AF56-0474-404F-BC45-3D4C9C5270F1}" type="datetimeFigureOut">
              <a:rPr lang="en-GB" smtClean="0"/>
              <a:t>16/09/2015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AFD58-C948-483E-890F-595EDA1F0601}" type="slidenum">
              <a:rPr lang="en-GB" smtClean="0"/>
              <a:t>‹#›</a:t>
            </a:fld>
            <a:endParaRPr lang="en-GB"/>
          </a:p>
        </p:txBody>
      </p:sp>
      <p:pic>
        <p:nvPicPr>
          <p:cNvPr id="8" name="Picture 7" descr="Brand Logo.png"/>
          <p:cNvPicPr>
            <a:picLocks noChangeAspect="1"/>
          </p:cNvPicPr>
          <p:nvPr userDrawn="1"/>
        </p:nvPicPr>
        <p:blipFill>
          <a:blip r:embed="rId14" cstate="print"/>
          <a:stretch>
            <a:fillRect/>
          </a:stretch>
        </p:blipFill>
        <p:spPr>
          <a:xfrm>
            <a:off x="6948264" y="188640"/>
            <a:ext cx="1970295" cy="308953"/>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 Id="rId4" Type="http://schemas.openxmlformats.org/officeDocument/2006/relationships/image" Target="../media/image13.tmp"/></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Year 10 Information Evening</a:t>
            </a:r>
            <a:endParaRPr lang="en-GB" dirty="0"/>
          </a:p>
        </p:txBody>
      </p:sp>
      <p:sp>
        <p:nvSpPr>
          <p:cNvPr id="3" name="Subtitle 2"/>
          <p:cNvSpPr>
            <a:spLocks noGrp="1"/>
          </p:cNvSpPr>
          <p:nvPr>
            <p:ph type="subTitle" idx="1"/>
          </p:nvPr>
        </p:nvSpPr>
        <p:spPr/>
        <p:txBody>
          <a:bodyPr/>
          <a:lstStyle/>
          <a:p>
            <a:r>
              <a:rPr lang="en-GB" dirty="0" smtClean="0"/>
              <a:t>New GCSEs and targets in English and Maths.</a:t>
            </a:r>
            <a:endParaRPr lang="en-GB" dirty="0"/>
          </a:p>
        </p:txBody>
      </p:sp>
    </p:spTree>
    <p:extLst>
      <p:ext uri="{BB962C8B-B14F-4D97-AF65-F5344CB8AC3E}">
        <p14:creationId xmlns:p14="http://schemas.microsoft.com/office/powerpoint/2010/main" val="4008034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selected literature texts</a:t>
            </a:r>
            <a:endParaRPr lang="en-GB" dirty="0"/>
          </a:p>
        </p:txBody>
      </p:sp>
      <p:sp>
        <p:nvSpPr>
          <p:cNvPr id="3" name="Content Placeholder 2"/>
          <p:cNvSpPr>
            <a:spLocks noGrp="1"/>
          </p:cNvSpPr>
          <p:nvPr>
            <p:ph idx="1"/>
          </p:nvPr>
        </p:nvSpPr>
        <p:spPr>
          <a:xfrm>
            <a:off x="179512" y="1417638"/>
            <a:ext cx="8507288" cy="3523531"/>
          </a:xfrm>
        </p:spPr>
        <p:txBody>
          <a:bodyPr/>
          <a:lstStyle/>
          <a:p>
            <a:pPr marL="0" indent="0">
              <a:buNone/>
            </a:pPr>
            <a:r>
              <a:rPr lang="en-GB" dirty="0" smtClean="0">
                <a:solidFill>
                  <a:srgbClr val="FF0000"/>
                </a:solidFill>
              </a:rPr>
              <a:t>In Year 11:</a:t>
            </a:r>
          </a:p>
          <a:p>
            <a:pPr marL="0" indent="0">
              <a:buNone/>
            </a:pPr>
            <a:r>
              <a:rPr lang="en-GB" dirty="0" smtClean="0"/>
              <a:t>Macbeth (Paper 1 – Shakespeare)</a:t>
            </a:r>
            <a:endParaRPr lang="en-GB" dirty="0"/>
          </a:p>
          <a:p>
            <a:pPr marL="0" indent="0">
              <a:buNone/>
            </a:pPr>
            <a:endParaRPr lang="en-GB" dirty="0" smtClean="0"/>
          </a:p>
        </p:txBody>
      </p:sp>
    </p:spTree>
    <p:extLst>
      <p:ext uri="{BB962C8B-B14F-4D97-AF65-F5344CB8AC3E}">
        <p14:creationId xmlns:p14="http://schemas.microsoft.com/office/powerpoint/2010/main" val="3162785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79512" y="116633"/>
          <a:ext cx="6624736" cy="4608511"/>
        </p:xfrm>
        <a:graphic>
          <a:graphicData uri="http://schemas.openxmlformats.org/drawingml/2006/table">
            <a:tbl>
              <a:tblPr firstRow="1" firstCol="1" bandRow="1">
                <a:tableStyleId>{5C22544A-7EE6-4342-B048-85BDC9FD1C3A}</a:tableStyleId>
              </a:tblPr>
              <a:tblGrid>
                <a:gridCol w="1991297"/>
                <a:gridCol w="4633439"/>
              </a:tblGrid>
              <a:tr h="400099">
                <a:tc>
                  <a:txBody>
                    <a:bodyPr/>
                    <a:lstStyle/>
                    <a:p>
                      <a:pPr algn="just">
                        <a:lnSpc>
                          <a:spcPct val="107000"/>
                        </a:lnSpc>
                        <a:spcAft>
                          <a:spcPts val="0"/>
                        </a:spcAft>
                      </a:pPr>
                      <a:r>
                        <a:rPr lang="en-GB" sz="1200" dirty="0">
                          <a:effectLst/>
                        </a:rPr>
                        <a:t> </a:t>
                      </a:r>
                    </a:p>
                    <a:p>
                      <a:pPr algn="just">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c>
                  <a:txBody>
                    <a:bodyPr/>
                    <a:lstStyle/>
                    <a:p>
                      <a:pPr>
                        <a:lnSpc>
                          <a:spcPct val="107000"/>
                        </a:lnSpc>
                        <a:spcAft>
                          <a:spcPts val="0"/>
                        </a:spcAft>
                      </a:pPr>
                      <a:r>
                        <a:rPr lang="en-GB" sz="1200" dirty="0">
                          <a:effectLst/>
                        </a:rPr>
                        <a:t>First term  - novel  ‘A Christmas Carol’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r>
              <a:tr h="1800444">
                <a:tc>
                  <a:txBody>
                    <a:bodyPr/>
                    <a:lstStyle/>
                    <a:p>
                      <a:pPr algn="just">
                        <a:lnSpc>
                          <a:spcPct val="107000"/>
                        </a:lnSpc>
                        <a:spcAft>
                          <a:spcPts val="0"/>
                        </a:spcAft>
                      </a:pPr>
                      <a:r>
                        <a:rPr lang="en-GB" sz="1200" dirty="0">
                          <a:effectLst/>
                        </a:rPr>
                        <a:t>Literature</a:t>
                      </a:r>
                    </a:p>
                    <a:p>
                      <a:pPr algn="just">
                        <a:lnSpc>
                          <a:spcPct val="107000"/>
                        </a:lnSpc>
                        <a:spcAft>
                          <a:spcPts val="0"/>
                        </a:spcAft>
                      </a:pPr>
                      <a:r>
                        <a:rPr lang="en-GB" sz="1200" dirty="0">
                          <a:effectLst/>
                        </a:rPr>
                        <a:t> </a:t>
                      </a:r>
                    </a:p>
                    <a:p>
                      <a:pPr algn="just">
                        <a:lnSpc>
                          <a:spcPct val="107000"/>
                        </a:lnSpc>
                        <a:spcAft>
                          <a:spcPts val="0"/>
                        </a:spcAft>
                      </a:pPr>
                      <a:r>
                        <a:rPr lang="en-GB" sz="1200" dirty="0">
                          <a:effectLst/>
                        </a:rPr>
                        <a:t>Reading/writing and spoken language skills (below) threaded through literature teaching.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c>
                  <a:txBody>
                    <a:bodyPr/>
                    <a:lstStyle/>
                    <a:p>
                      <a:pPr>
                        <a:lnSpc>
                          <a:spcPct val="107000"/>
                        </a:lnSpc>
                        <a:spcAft>
                          <a:spcPts val="0"/>
                        </a:spcAft>
                      </a:pPr>
                      <a:r>
                        <a:rPr lang="en-GB" sz="1200" dirty="0">
                          <a:effectLst/>
                        </a:rPr>
                        <a:t>Full first term</a:t>
                      </a:r>
                    </a:p>
                    <a:p>
                      <a:pPr>
                        <a:lnSpc>
                          <a:spcPct val="107000"/>
                        </a:lnSpc>
                        <a:spcAft>
                          <a:spcPts val="0"/>
                        </a:spcAft>
                      </a:pPr>
                      <a:r>
                        <a:rPr lang="en-GB" sz="1200" dirty="0">
                          <a:effectLst/>
                        </a:rPr>
                        <a:t>19</a:t>
                      </a:r>
                      <a:r>
                        <a:rPr lang="en-GB" sz="1200" baseline="30000" dirty="0">
                          <a:effectLst/>
                        </a:rPr>
                        <a:t>th</a:t>
                      </a:r>
                      <a:r>
                        <a:rPr lang="en-GB" sz="1200" dirty="0">
                          <a:effectLst/>
                        </a:rPr>
                        <a:t> Century novel</a:t>
                      </a:r>
                    </a:p>
                    <a:p>
                      <a:pPr marL="342900" lvl="0" indent="-342900">
                        <a:lnSpc>
                          <a:spcPct val="107000"/>
                        </a:lnSpc>
                        <a:spcAft>
                          <a:spcPts val="0"/>
                        </a:spcAft>
                        <a:buFont typeface="Symbol" panose="05050102010706020507" pitchFamily="18" charset="2"/>
                        <a:buChar char=""/>
                      </a:pPr>
                      <a:r>
                        <a:rPr lang="en-GB" sz="1200" dirty="0">
                          <a:effectLst/>
                        </a:rPr>
                        <a:t>Understanding of main themes, characters and ideas</a:t>
                      </a:r>
                    </a:p>
                    <a:p>
                      <a:pPr marL="342900" lvl="0" indent="-342900">
                        <a:lnSpc>
                          <a:spcPct val="107000"/>
                        </a:lnSpc>
                        <a:spcAft>
                          <a:spcPts val="0"/>
                        </a:spcAft>
                        <a:buFont typeface="Symbol" panose="05050102010706020507" pitchFamily="18" charset="2"/>
                        <a:buChar char=""/>
                      </a:pPr>
                      <a:r>
                        <a:rPr lang="en-GB" sz="1200" dirty="0">
                          <a:effectLst/>
                        </a:rPr>
                        <a:t>Critical response</a:t>
                      </a:r>
                    </a:p>
                    <a:p>
                      <a:pPr marL="342900" lvl="0" indent="-342900">
                        <a:lnSpc>
                          <a:spcPct val="107000"/>
                        </a:lnSpc>
                        <a:spcAft>
                          <a:spcPts val="0"/>
                        </a:spcAft>
                        <a:buFont typeface="Symbol" panose="05050102010706020507" pitchFamily="18" charset="2"/>
                        <a:buChar char=""/>
                      </a:pPr>
                      <a:r>
                        <a:rPr lang="en-GB" sz="1200" dirty="0">
                          <a:effectLst/>
                        </a:rPr>
                        <a:t>Personal interpretation</a:t>
                      </a:r>
                    </a:p>
                    <a:p>
                      <a:pPr marL="342900" lvl="0" indent="-342900">
                        <a:lnSpc>
                          <a:spcPct val="107000"/>
                        </a:lnSpc>
                        <a:spcAft>
                          <a:spcPts val="0"/>
                        </a:spcAft>
                        <a:buFont typeface="Symbol" panose="05050102010706020507" pitchFamily="18" charset="2"/>
                        <a:buChar char=""/>
                      </a:pPr>
                      <a:r>
                        <a:rPr lang="en-GB" sz="1200" dirty="0">
                          <a:effectLst/>
                        </a:rPr>
                        <a:t>Use of quotations and close reference to text</a:t>
                      </a:r>
                    </a:p>
                    <a:p>
                      <a:pPr marL="342900" lvl="0" indent="-342900">
                        <a:lnSpc>
                          <a:spcPct val="107000"/>
                        </a:lnSpc>
                        <a:spcAft>
                          <a:spcPts val="0"/>
                        </a:spcAft>
                        <a:buFont typeface="Symbol" panose="05050102010706020507" pitchFamily="18" charset="2"/>
                        <a:buChar char=""/>
                      </a:pPr>
                      <a:r>
                        <a:rPr lang="en-GB" sz="1200" dirty="0">
                          <a:effectLst/>
                        </a:rPr>
                        <a:t>Key extracts and relate them to the novel</a:t>
                      </a:r>
                    </a:p>
                    <a:p>
                      <a:pPr marL="342900" lvl="0" indent="-342900">
                        <a:lnSpc>
                          <a:spcPct val="107000"/>
                        </a:lnSpc>
                        <a:spcAft>
                          <a:spcPts val="0"/>
                        </a:spcAft>
                        <a:buFont typeface="Symbol" panose="05050102010706020507" pitchFamily="18" charset="2"/>
                        <a:buChar char=""/>
                      </a:pPr>
                      <a:r>
                        <a:rPr lang="en-GB" sz="1200" dirty="0">
                          <a:effectLst/>
                        </a:rPr>
                        <a:t>Analysis of language</a:t>
                      </a:r>
                    </a:p>
                    <a:p>
                      <a:pPr marL="342900" lvl="0" indent="-342900">
                        <a:lnSpc>
                          <a:spcPct val="107000"/>
                        </a:lnSpc>
                        <a:spcAft>
                          <a:spcPts val="0"/>
                        </a:spcAft>
                        <a:buFont typeface="Symbol" panose="05050102010706020507" pitchFamily="18" charset="2"/>
                        <a:buChar char=""/>
                      </a:pPr>
                      <a:r>
                        <a:rPr lang="en-GB" sz="1200" dirty="0">
                          <a:effectLst/>
                        </a:rPr>
                        <a:t>Context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r>
              <a:tr h="1321676">
                <a:tc>
                  <a:txBody>
                    <a:bodyPr/>
                    <a:lstStyle/>
                    <a:p>
                      <a:pPr>
                        <a:lnSpc>
                          <a:spcPct val="107000"/>
                        </a:lnSpc>
                        <a:spcAft>
                          <a:spcPts val="0"/>
                        </a:spcAft>
                      </a:pPr>
                      <a:r>
                        <a:rPr lang="en-GB" sz="1200">
                          <a:effectLst/>
                        </a:rPr>
                        <a:t>Reading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c>
                  <a:txBody>
                    <a:bodyPr/>
                    <a:lstStyle/>
                    <a:p>
                      <a:pPr>
                        <a:spcAft>
                          <a:spcPts val="0"/>
                        </a:spcAft>
                      </a:pPr>
                      <a:r>
                        <a:rPr lang="en-GB" sz="1200" dirty="0">
                          <a:effectLst/>
                        </a:rPr>
                        <a:t>C19th non-fiction texts linked to and to support the text studied for Literature </a:t>
                      </a:r>
                    </a:p>
                    <a:p>
                      <a:pPr>
                        <a:spcAft>
                          <a:spcPts val="0"/>
                        </a:spcAft>
                      </a:pPr>
                      <a:r>
                        <a:rPr lang="en-GB" sz="1200" dirty="0">
                          <a:effectLst/>
                        </a:rPr>
                        <a:t> </a:t>
                      </a:r>
                    </a:p>
                    <a:p>
                      <a:pPr>
                        <a:spcAft>
                          <a:spcPts val="0"/>
                        </a:spcAft>
                      </a:pPr>
                      <a:r>
                        <a:rPr lang="en-GB" sz="1200" dirty="0">
                          <a:effectLst/>
                        </a:rPr>
                        <a:t>• Identify and interpret explicit and implicit information and ideas </a:t>
                      </a:r>
                    </a:p>
                    <a:p>
                      <a:pPr>
                        <a:spcAft>
                          <a:spcPts val="0"/>
                        </a:spcAft>
                      </a:pPr>
                      <a:r>
                        <a:rPr lang="en-GB" sz="1200" dirty="0">
                          <a:effectLst/>
                        </a:rPr>
                        <a:t>• Analysis of how writers use language and structure </a:t>
                      </a:r>
                    </a:p>
                    <a:p>
                      <a:pPr>
                        <a:spcAft>
                          <a:spcPts val="0"/>
                        </a:spcAft>
                      </a:pPr>
                      <a:r>
                        <a:rPr lang="en-GB" sz="1200" dirty="0">
                          <a:effectLst/>
                        </a:rPr>
                        <a:t>• Critical evaluation </a:t>
                      </a:r>
                    </a:p>
                    <a:p>
                      <a:pP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r>
              <a:tr h="947800">
                <a:tc>
                  <a:txBody>
                    <a:bodyPr/>
                    <a:lstStyle/>
                    <a:p>
                      <a:pPr>
                        <a:lnSpc>
                          <a:spcPct val="107000"/>
                        </a:lnSpc>
                        <a:spcAft>
                          <a:spcPts val="0"/>
                        </a:spcAft>
                      </a:pPr>
                      <a:r>
                        <a:rPr lang="en-GB" sz="1200" dirty="0">
                          <a:effectLst/>
                        </a:rPr>
                        <a:t>Writing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c>
                  <a:txBody>
                    <a:bodyPr/>
                    <a:lstStyle/>
                    <a:p>
                      <a:pPr>
                        <a:spcAft>
                          <a:spcPts val="0"/>
                        </a:spcAft>
                      </a:pPr>
                      <a:r>
                        <a:rPr lang="en-GB" sz="1200" dirty="0">
                          <a:effectLst/>
                        </a:rPr>
                        <a:t>Thematic links to texts studied in reading /literature</a:t>
                      </a:r>
                    </a:p>
                    <a:p>
                      <a:pPr>
                        <a:lnSpc>
                          <a:spcPct val="107000"/>
                        </a:lnSpc>
                        <a:spcAft>
                          <a:spcPts val="0"/>
                        </a:spcAft>
                      </a:pPr>
                      <a:r>
                        <a:rPr lang="en-GB" sz="1200" dirty="0">
                          <a:solidFill>
                            <a:srgbClr val="FF0000"/>
                          </a:solidFill>
                          <a:effectLst/>
                        </a:rPr>
                        <a:t>Writing to describe/narrate</a:t>
                      </a:r>
                    </a:p>
                    <a:p>
                      <a:pPr>
                        <a:spcAft>
                          <a:spcPts val="0"/>
                        </a:spcAft>
                      </a:pPr>
                      <a:r>
                        <a:rPr lang="en-GB" sz="1200" dirty="0">
                          <a:effectLst/>
                        </a:rPr>
                        <a:t>Teach use of sentence structure and punctuation for effect.  </a:t>
                      </a:r>
                    </a:p>
                    <a:p>
                      <a:pPr>
                        <a:spcAft>
                          <a:spcPts val="0"/>
                        </a:spcAft>
                      </a:pPr>
                      <a:r>
                        <a:rPr lang="en-GB" sz="1200" dirty="0">
                          <a:effectLst/>
                        </a:rPr>
                        <a:t>Emphasis on crafting writing.</a:t>
                      </a:r>
                    </a:p>
                    <a:p>
                      <a:pPr>
                        <a:spcAft>
                          <a:spcPts val="0"/>
                        </a:spcAft>
                      </a:pPr>
                      <a:r>
                        <a:rPr lang="en-GB" sz="1200" dirty="0">
                          <a:effectLst/>
                        </a:rPr>
                        <a:t> </a:t>
                      </a:r>
                      <a:endParaRPr lang="en-GB" sz="1200" dirty="0">
                        <a:solidFill>
                          <a:srgbClr val="000000"/>
                        </a:solidFill>
                        <a:effectLst/>
                        <a:latin typeface="Arial" panose="020B0604020202020204" pitchFamily="34" charset="0"/>
                        <a:ea typeface="Calibri" panose="020F0502020204030204" pitchFamily="34" charset="0"/>
                      </a:endParaRPr>
                    </a:p>
                  </a:txBody>
                  <a:tcPr marL="42467" marR="42467" marT="0" marB="0"/>
                </a:tc>
              </a:tr>
              <a:tr h="138492">
                <a:tc>
                  <a:txBody>
                    <a:bodyPr/>
                    <a:lstStyle/>
                    <a:p>
                      <a:pPr>
                        <a:lnSpc>
                          <a:spcPct val="107000"/>
                        </a:lnSpc>
                        <a:spcAft>
                          <a:spcPts val="0"/>
                        </a:spcAft>
                      </a:pPr>
                      <a:r>
                        <a:rPr lang="en-GB"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c>
                  <a:txBody>
                    <a:bodyPr/>
                    <a:lstStyle/>
                    <a:p>
                      <a:pPr>
                        <a:lnSpc>
                          <a:spcPct val="107000"/>
                        </a:lnSpc>
                        <a:spcAft>
                          <a:spcPts val="0"/>
                        </a:spcAft>
                      </a:pPr>
                      <a:r>
                        <a:rPr lang="en-GB"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2467" marR="42467" marT="0" marB="0"/>
                </a:tc>
              </a:tr>
            </a:tbl>
          </a:graphicData>
        </a:graphic>
      </p:graphicFrame>
      <p:sp>
        <p:nvSpPr>
          <p:cNvPr id="5" name="TextBox 4"/>
          <p:cNvSpPr txBox="1"/>
          <p:nvPr/>
        </p:nvSpPr>
        <p:spPr>
          <a:xfrm>
            <a:off x="7164288" y="836712"/>
            <a:ext cx="1521581" cy="4801314"/>
          </a:xfrm>
          <a:prstGeom prst="rect">
            <a:avLst/>
          </a:prstGeom>
          <a:noFill/>
        </p:spPr>
        <p:txBody>
          <a:bodyPr wrap="square" rtlCol="0">
            <a:spAutoFit/>
          </a:bodyPr>
          <a:lstStyle/>
          <a:p>
            <a:r>
              <a:rPr lang="en-GB" dirty="0" smtClean="0"/>
              <a:t>We will teach language and literature side by side.</a:t>
            </a:r>
          </a:p>
          <a:p>
            <a:endParaRPr lang="en-GB" dirty="0"/>
          </a:p>
          <a:p>
            <a:r>
              <a:rPr lang="en-GB" dirty="0" smtClean="0">
                <a:solidFill>
                  <a:srgbClr val="7030A0"/>
                </a:solidFill>
              </a:rPr>
              <a:t>Pupils will see skills as transferrable</a:t>
            </a:r>
            <a:r>
              <a:rPr lang="en-GB" dirty="0" smtClean="0"/>
              <a:t>.</a:t>
            </a:r>
          </a:p>
          <a:p>
            <a:endParaRPr lang="en-GB" dirty="0"/>
          </a:p>
          <a:p>
            <a:r>
              <a:rPr lang="en-GB" dirty="0" smtClean="0">
                <a:solidFill>
                  <a:srgbClr val="FF0000"/>
                </a:solidFill>
              </a:rPr>
              <a:t>Although a key writing focus will be addressed each term, other types will still be covered.</a:t>
            </a:r>
          </a:p>
        </p:txBody>
      </p:sp>
      <p:sp>
        <p:nvSpPr>
          <p:cNvPr id="8" name="TextBox 7"/>
          <p:cNvSpPr txBox="1"/>
          <p:nvPr/>
        </p:nvSpPr>
        <p:spPr>
          <a:xfrm>
            <a:off x="3275856" y="4725144"/>
            <a:ext cx="2939086" cy="1477328"/>
          </a:xfrm>
          <a:prstGeom prst="rect">
            <a:avLst/>
          </a:prstGeom>
          <a:noFill/>
        </p:spPr>
        <p:txBody>
          <a:bodyPr wrap="square" rtlCol="0">
            <a:spAutoFit/>
          </a:bodyPr>
          <a:lstStyle/>
          <a:p>
            <a:r>
              <a:rPr lang="en-GB" dirty="0" smtClean="0">
                <a:solidFill>
                  <a:srgbClr val="7030A0"/>
                </a:solidFill>
              </a:rPr>
              <a:t>Spoken language will be assessed in the second term but will also form an important part of many lessons.</a:t>
            </a:r>
            <a:endParaRPr lang="en-GB" dirty="0">
              <a:solidFill>
                <a:srgbClr val="7030A0"/>
              </a:solidFill>
            </a:endParaRPr>
          </a:p>
        </p:txBody>
      </p:sp>
    </p:spTree>
    <p:extLst>
      <p:ext uri="{BB962C8B-B14F-4D97-AF65-F5344CB8AC3E}">
        <p14:creationId xmlns:p14="http://schemas.microsoft.com/office/powerpoint/2010/main" val="486299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a:xfrm>
            <a:off x="457200" y="1268760"/>
            <a:ext cx="8229600" cy="3672409"/>
          </a:xfrm>
        </p:spPr>
        <p:txBody>
          <a:bodyPr>
            <a:normAutofit/>
          </a:bodyPr>
          <a:lstStyle/>
          <a:p>
            <a:r>
              <a:rPr lang="en-GB" dirty="0" smtClean="0"/>
              <a:t>Pupils will be set both weekly homework and longer project/research based tasks.</a:t>
            </a:r>
          </a:p>
          <a:p>
            <a:r>
              <a:rPr lang="en-GB" dirty="0" smtClean="0"/>
              <a:t>As they are closed book examinations, pupils will also be required to re read texts and learn quotes.  This is ongoing and may not always be set as the homework for that week – it will be an expected extra.</a:t>
            </a:r>
            <a:endParaRPr lang="en-GB" dirty="0"/>
          </a:p>
        </p:txBody>
      </p:sp>
    </p:spTree>
    <p:extLst>
      <p:ext uri="{BB962C8B-B14F-4D97-AF65-F5344CB8AC3E}">
        <p14:creationId xmlns:p14="http://schemas.microsoft.com/office/powerpoint/2010/main" val="1830751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644" y="-18256"/>
            <a:ext cx="8229600" cy="1143000"/>
          </a:xfrm>
        </p:spPr>
        <p:txBody>
          <a:bodyPr/>
          <a:lstStyle/>
          <a:p>
            <a:r>
              <a:rPr lang="en-GB" dirty="0" smtClean="0"/>
              <a:t>Texts</a:t>
            </a:r>
            <a:endParaRPr lang="en-GB" dirty="0"/>
          </a:p>
        </p:txBody>
      </p:sp>
      <p:sp>
        <p:nvSpPr>
          <p:cNvPr id="3" name="Content Placeholder 2"/>
          <p:cNvSpPr>
            <a:spLocks noGrp="1"/>
          </p:cNvSpPr>
          <p:nvPr>
            <p:ph idx="1"/>
          </p:nvPr>
        </p:nvSpPr>
        <p:spPr>
          <a:xfrm>
            <a:off x="444644" y="836712"/>
            <a:ext cx="8355220" cy="4032448"/>
          </a:xfrm>
        </p:spPr>
        <p:txBody>
          <a:bodyPr>
            <a:noAutofit/>
          </a:bodyPr>
          <a:lstStyle/>
          <a:p>
            <a:pPr marL="0" indent="0">
              <a:buNone/>
            </a:pPr>
            <a:r>
              <a:rPr lang="en-GB" sz="2600" dirty="0"/>
              <a:t>S</a:t>
            </a:r>
            <a:r>
              <a:rPr lang="en-GB" sz="2600" dirty="0" smtClean="0"/>
              <a:t>tudents </a:t>
            </a:r>
            <a:r>
              <a:rPr lang="en-GB" sz="2600" dirty="0"/>
              <a:t>will be issued with copies of </a:t>
            </a:r>
            <a:r>
              <a:rPr lang="en-GB" sz="2600" dirty="0" smtClean="0"/>
              <a:t>the Literature set texts. They are for use in class.</a:t>
            </a:r>
          </a:p>
          <a:p>
            <a:r>
              <a:rPr lang="en-GB" sz="2600" b="1" dirty="0" smtClean="0"/>
              <a:t>A Christmas Carol</a:t>
            </a:r>
          </a:p>
          <a:p>
            <a:r>
              <a:rPr lang="en-GB" sz="2600" b="1" dirty="0" smtClean="0"/>
              <a:t>Animal Farm</a:t>
            </a:r>
          </a:p>
          <a:p>
            <a:r>
              <a:rPr lang="en-GB" sz="2600" b="1" dirty="0" smtClean="0"/>
              <a:t>Macbeth</a:t>
            </a:r>
          </a:p>
          <a:p>
            <a:pPr marL="0" indent="0">
              <a:buNone/>
            </a:pPr>
            <a:r>
              <a:rPr lang="en-GB" sz="2600" dirty="0" smtClean="0"/>
              <a:t>Texts are also available on Moodle.</a:t>
            </a:r>
            <a:endParaRPr lang="en-GB" sz="2600" dirty="0"/>
          </a:p>
          <a:p>
            <a:pPr marL="0" indent="0">
              <a:buNone/>
            </a:pPr>
            <a:r>
              <a:rPr lang="en-GB" sz="2600" dirty="0" smtClean="0"/>
              <a:t>Should </a:t>
            </a:r>
            <a:r>
              <a:rPr lang="en-GB" sz="2600" dirty="0"/>
              <a:t>you wish to purchase </a:t>
            </a:r>
            <a:r>
              <a:rPr lang="en-GB" sz="2600" dirty="0" smtClean="0"/>
              <a:t>texts </a:t>
            </a:r>
            <a:r>
              <a:rPr lang="en-GB" sz="2600" dirty="0"/>
              <a:t>so that your child can complete additional revision at home, d</a:t>
            </a:r>
            <a:r>
              <a:rPr lang="en-GB" sz="2600" dirty="0" smtClean="0"/>
              <a:t>etails </a:t>
            </a:r>
            <a:r>
              <a:rPr lang="en-GB" sz="2600" dirty="0"/>
              <a:t>of editions are on your handouts.</a:t>
            </a:r>
            <a:r>
              <a:rPr lang="en-GB" sz="2600" dirty="0" smtClean="0"/>
              <a:t>  </a:t>
            </a:r>
            <a:endParaRPr lang="en-GB" sz="2600" dirty="0"/>
          </a:p>
        </p:txBody>
      </p:sp>
    </p:spTree>
    <p:extLst>
      <p:ext uri="{BB962C8B-B14F-4D97-AF65-F5344CB8AC3E}">
        <p14:creationId xmlns:p14="http://schemas.microsoft.com/office/powerpoint/2010/main" val="2701066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850106"/>
          </a:xfrm>
        </p:spPr>
        <p:txBody>
          <a:bodyPr/>
          <a:lstStyle/>
          <a:p>
            <a:r>
              <a:rPr lang="en-GB" dirty="0" smtClean="0"/>
              <a:t>Interventions</a:t>
            </a:r>
            <a:endParaRPr lang="en-GB" dirty="0"/>
          </a:p>
        </p:txBody>
      </p:sp>
      <p:sp>
        <p:nvSpPr>
          <p:cNvPr id="3" name="Content Placeholder 2"/>
          <p:cNvSpPr>
            <a:spLocks noGrp="1"/>
          </p:cNvSpPr>
          <p:nvPr>
            <p:ph idx="1"/>
          </p:nvPr>
        </p:nvSpPr>
        <p:spPr>
          <a:xfrm>
            <a:off x="395536" y="1340768"/>
            <a:ext cx="8291264" cy="3600401"/>
          </a:xfrm>
        </p:spPr>
        <p:txBody>
          <a:bodyPr/>
          <a:lstStyle/>
          <a:p>
            <a:pPr marL="0" indent="0">
              <a:buNone/>
            </a:pPr>
            <a:r>
              <a:rPr lang="en-GB" dirty="0" smtClean="0"/>
              <a:t>There are already intervention sessions starting this week for students identified at the end of Y9. </a:t>
            </a:r>
          </a:p>
          <a:p>
            <a:pPr marL="0" indent="0">
              <a:buNone/>
            </a:pPr>
            <a:r>
              <a:rPr lang="en-GB" dirty="0" smtClean="0"/>
              <a:t>All pupils’ progress will be continually monitored and appropriate measures put into place as soon as possible.</a:t>
            </a:r>
            <a:endParaRPr lang="en-GB" dirty="0"/>
          </a:p>
        </p:txBody>
      </p:sp>
    </p:spTree>
    <p:extLst>
      <p:ext uri="{BB962C8B-B14F-4D97-AF65-F5344CB8AC3E}">
        <p14:creationId xmlns:p14="http://schemas.microsoft.com/office/powerpoint/2010/main" val="834106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980728"/>
            <a:ext cx="8784976" cy="3960441"/>
          </a:xfrm>
        </p:spPr>
        <p:txBody>
          <a:bodyPr>
            <a:normAutofit/>
          </a:bodyPr>
          <a:lstStyle/>
          <a:p>
            <a:pPr marL="0" indent="0">
              <a:buNone/>
            </a:pPr>
            <a:r>
              <a:rPr lang="en-GB" dirty="0" smtClean="0"/>
              <a:t>There is a handout available but should you have any cause for concern or need any further information, please contact either:</a:t>
            </a:r>
            <a:endParaRPr lang="en-GB" dirty="0"/>
          </a:p>
          <a:p>
            <a:r>
              <a:rPr lang="en-GB" dirty="0" smtClean="0"/>
              <a:t>Adele McDonough  - Director of Learning</a:t>
            </a:r>
          </a:p>
          <a:p>
            <a:r>
              <a:rPr lang="en-GB" dirty="0" smtClean="0"/>
              <a:t>Christina Fry – Assistant Director of Learning</a:t>
            </a:r>
          </a:p>
          <a:p>
            <a:r>
              <a:rPr lang="en-GB" dirty="0" smtClean="0"/>
              <a:t>Kathryn Gardner – Assistant Director of Learning</a:t>
            </a:r>
            <a:endParaRPr lang="en-GB" dirty="0"/>
          </a:p>
        </p:txBody>
      </p:sp>
    </p:spTree>
    <p:extLst>
      <p:ext uri="{BB962C8B-B14F-4D97-AF65-F5344CB8AC3E}">
        <p14:creationId xmlns:p14="http://schemas.microsoft.com/office/powerpoint/2010/main" val="4124216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Mathematics</a:t>
            </a:r>
            <a:endParaRPr lang="en-GB" dirty="0"/>
          </a:p>
        </p:txBody>
      </p:sp>
      <p:sp>
        <p:nvSpPr>
          <p:cNvPr id="3" name="Subtitle 2"/>
          <p:cNvSpPr>
            <a:spLocks noGrp="1"/>
          </p:cNvSpPr>
          <p:nvPr>
            <p:ph type="subTitle" idx="1"/>
          </p:nvPr>
        </p:nvSpPr>
        <p:spPr/>
        <p:txBody>
          <a:bodyPr/>
          <a:lstStyle/>
          <a:p>
            <a:r>
              <a:rPr lang="en-GB" dirty="0" smtClean="0"/>
              <a:t>New GCSEs and targets in English and Maths.</a:t>
            </a:r>
            <a:endParaRPr lang="en-GB" dirty="0"/>
          </a:p>
        </p:txBody>
      </p:sp>
      <p:pic>
        <p:nvPicPr>
          <p:cNvPr id="4" name="Picture 3"/>
          <p:cNvPicPr>
            <a:picLocks noChangeAspect="1"/>
          </p:cNvPicPr>
          <p:nvPr/>
        </p:nvPicPr>
        <p:blipFill>
          <a:blip r:embed="rId2"/>
          <a:stretch>
            <a:fillRect/>
          </a:stretch>
        </p:blipFill>
        <p:spPr>
          <a:xfrm>
            <a:off x="456843" y="1125284"/>
            <a:ext cx="8230313" cy="1438781"/>
          </a:xfrm>
          <a:prstGeom prst="rect">
            <a:avLst/>
          </a:prstGeom>
        </p:spPr>
      </p:pic>
    </p:spTree>
    <p:extLst>
      <p:ext uri="{BB962C8B-B14F-4D97-AF65-F5344CB8AC3E}">
        <p14:creationId xmlns:p14="http://schemas.microsoft.com/office/powerpoint/2010/main" val="3191305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0" y="0"/>
            <a:ext cx="3312368" cy="778098"/>
          </a:xfrm>
        </p:spPr>
        <p:txBody>
          <a:bodyPr>
            <a:normAutofit fontScale="90000"/>
          </a:bodyPr>
          <a:lstStyle/>
          <a:p>
            <a:r>
              <a:rPr lang="en-GB" sz="2800" dirty="0" smtClean="0">
                <a:solidFill>
                  <a:srgbClr val="0070C0"/>
                </a:solidFill>
              </a:rPr>
              <a:t>GCSE Mathematics</a:t>
            </a:r>
            <a:endParaRPr lang="en-GB" sz="2800" dirty="0">
              <a:solidFill>
                <a:srgbClr val="0070C0"/>
              </a:solidFill>
            </a:endParaRPr>
          </a:p>
        </p:txBody>
      </p:sp>
      <p:sp>
        <p:nvSpPr>
          <p:cNvPr id="4" name="Content Placeholder 2"/>
          <p:cNvSpPr txBox="1">
            <a:spLocks noGrp="1"/>
          </p:cNvSpPr>
          <p:nvPr>
            <p:ph idx="1"/>
          </p:nvPr>
        </p:nvSpPr>
        <p:spPr>
          <a:xfrm>
            <a:off x="590872" y="980728"/>
            <a:ext cx="8229600" cy="410445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
            </a:pPr>
            <a:r>
              <a:rPr lang="en-GB" sz="2800" dirty="0"/>
              <a:t>The </a:t>
            </a:r>
            <a:r>
              <a:rPr lang="en-GB" sz="2800" b="1" dirty="0"/>
              <a:t>volume of subject </a:t>
            </a:r>
            <a:r>
              <a:rPr lang="en-GB" sz="2800" dirty="0"/>
              <a:t>content has increased</a:t>
            </a:r>
            <a:r>
              <a:rPr lang="en-GB" sz="2800" dirty="0" smtClean="0"/>
              <a:t>.</a:t>
            </a:r>
          </a:p>
          <a:p>
            <a:pPr>
              <a:buFont typeface="Wingdings" pitchFamily="2" charset="2"/>
              <a:buChar char="§"/>
            </a:pPr>
            <a:r>
              <a:rPr lang="en-GB" sz="2800" dirty="0"/>
              <a:t>The </a:t>
            </a:r>
            <a:r>
              <a:rPr lang="en-GB" sz="2800" b="1" dirty="0"/>
              <a:t>demand of that content is increasing </a:t>
            </a:r>
            <a:r>
              <a:rPr lang="en-GB" sz="2800" dirty="0"/>
              <a:t>too, with harder topics being introduced. </a:t>
            </a:r>
            <a:endParaRPr lang="en-GB" sz="2800" dirty="0" smtClean="0"/>
          </a:p>
          <a:p>
            <a:pPr>
              <a:buFont typeface="Wingdings" pitchFamily="2" charset="2"/>
              <a:buChar char="§"/>
            </a:pPr>
            <a:r>
              <a:rPr lang="en-GB" sz="2800" dirty="0"/>
              <a:t>The total time for the examinations is increasing, from 3 ½ hours to 4 ½ hours. </a:t>
            </a:r>
            <a:endParaRPr lang="en-GB" sz="2800" dirty="0" smtClean="0"/>
          </a:p>
          <a:p>
            <a:pPr>
              <a:buFont typeface="Wingdings" pitchFamily="2" charset="2"/>
              <a:buChar char="§"/>
            </a:pPr>
            <a:r>
              <a:rPr lang="en-GB" sz="2800" dirty="0"/>
              <a:t>In the assessments there’s a greater emphasis on problem solving and mathematical reasoning, with more marks now being allocated to these higher-order skills</a:t>
            </a:r>
            <a:r>
              <a:rPr lang="en-GB" sz="2800" dirty="0" smtClean="0"/>
              <a:t>.</a:t>
            </a:r>
          </a:p>
          <a:p>
            <a:pPr>
              <a:buFont typeface="Wingdings" pitchFamily="2" charset="2"/>
              <a:buChar char="§"/>
            </a:pPr>
            <a:r>
              <a:rPr lang="en-GB" sz="2800" dirty="0"/>
              <a:t>Students will be required to memorise formulae – fewer formulae will be provided in examinations</a:t>
            </a:r>
          </a:p>
        </p:txBody>
      </p:sp>
    </p:spTree>
    <p:extLst>
      <p:ext uri="{BB962C8B-B14F-4D97-AF65-F5344CB8AC3E}">
        <p14:creationId xmlns:p14="http://schemas.microsoft.com/office/powerpoint/2010/main" val="289716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a:t>Standard form </a:t>
            </a:r>
          </a:p>
          <a:p>
            <a:r>
              <a:rPr lang="en-GB" dirty="0"/>
              <a:t>Factorising </a:t>
            </a:r>
            <a:r>
              <a:rPr lang="en-GB" dirty="0" smtClean="0"/>
              <a:t>quadratics</a:t>
            </a:r>
            <a:endParaRPr lang="en-GB" dirty="0"/>
          </a:p>
          <a:p>
            <a:r>
              <a:rPr lang="en-GB" dirty="0"/>
              <a:t>Linear simultaneous equations </a:t>
            </a:r>
          </a:p>
          <a:p>
            <a:r>
              <a:rPr lang="en-GB" dirty="0"/>
              <a:t>Trigonometry </a:t>
            </a:r>
          </a:p>
          <a:p>
            <a:r>
              <a:rPr lang="en-GB" dirty="0"/>
              <a:t>Compound interest </a:t>
            </a:r>
          </a:p>
          <a:p>
            <a:r>
              <a:rPr lang="en-GB" dirty="0"/>
              <a:t>Reverse </a:t>
            </a:r>
            <a:r>
              <a:rPr lang="en-GB" dirty="0" smtClean="0"/>
              <a:t>percentages</a:t>
            </a:r>
            <a:endParaRPr lang="en-GB" dirty="0"/>
          </a:p>
          <a:p>
            <a:r>
              <a:rPr lang="en-GB" dirty="0"/>
              <a:t>Circle </a:t>
            </a:r>
            <a:r>
              <a:rPr lang="en-GB" dirty="0" smtClean="0"/>
              <a:t>properties</a:t>
            </a:r>
            <a:endParaRPr lang="en-GB" dirty="0"/>
          </a:p>
          <a:p>
            <a:r>
              <a:rPr lang="en-GB" dirty="0" smtClean="0"/>
              <a:t>Vectors</a:t>
            </a:r>
            <a:endParaRPr lang="en-GB" dirty="0"/>
          </a:p>
          <a:p>
            <a:r>
              <a:rPr lang="en-GB" dirty="0"/>
              <a:t>Direct and inverse proportion</a:t>
            </a:r>
          </a:p>
          <a:p>
            <a:endParaRPr lang="en-GB" dirty="0"/>
          </a:p>
        </p:txBody>
      </p:sp>
      <p:sp>
        <p:nvSpPr>
          <p:cNvPr id="4" name="Title 3"/>
          <p:cNvSpPr>
            <a:spLocks noGrp="1"/>
          </p:cNvSpPr>
          <p:nvPr>
            <p:ph type="title"/>
          </p:nvPr>
        </p:nvSpPr>
        <p:spPr>
          <a:xfrm>
            <a:off x="467544" y="476672"/>
            <a:ext cx="8229600" cy="1143000"/>
          </a:xfrm>
        </p:spPr>
        <p:txBody>
          <a:bodyPr/>
          <a:lstStyle/>
          <a:p>
            <a:r>
              <a:rPr lang="en-GB" dirty="0" smtClean="0"/>
              <a:t>Topics New to Foundation Tier</a:t>
            </a:r>
            <a:endParaRPr lang="en-GB" dirty="0"/>
          </a:p>
        </p:txBody>
      </p:sp>
      <p:sp>
        <p:nvSpPr>
          <p:cNvPr id="5" name="Title 1"/>
          <p:cNvSpPr txBox="1">
            <a:spLocks/>
          </p:cNvSpPr>
          <p:nvPr/>
        </p:nvSpPr>
        <p:spPr>
          <a:xfrm>
            <a:off x="25930" y="0"/>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1312057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7" y="982728"/>
            <a:ext cx="6448736" cy="4246472"/>
          </a:xfrm>
        </p:spPr>
      </p:pic>
      <p:sp>
        <p:nvSpPr>
          <p:cNvPr id="2" name="Title 1"/>
          <p:cNvSpPr>
            <a:spLocks noGrp="1"/>
          </p:cNvSpPr>
          <p:nvPr>
            <p:ph type="title"/>
          </p:nvPr>
        </p:nvSpPr>
        <p:spPr>
          <a:xfrm>
            <a:off x="179512" y="485800"/>
            <a:ext cx="5410944" cy="1143000"/>
          </a:xfrm>
        </p:spPr>
        <p:txBody>
          <a:bodyPr/>
          <a:lstStyle/>
          <a:p>
            <a:r>
              <a:rPr lang="en-GB" dirty="0" smtClean="0"/>
              <a:t>Foundation Tier</a:t>
            </a:r>
            <a:endParaRPr lang="en-GB" dirty="0"/>
          </a:p>
        </p:txBody>
      </p:sp>
      <p:sp>
        <p:nvSpPr>
          <p:cNvPr id="6" name="Title 1"/>
          <p:cNvSpPr txBox="1">
            <a:spLocks/>
          </p:cNvSpPr>
          <p:nvPr/>
        </p:nvSpPr>
        <p:spPr>
          <a:xfrm>
            <a:off x="-108520" y="-171400"/>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2794679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a:t>
            </a:r>
            <a:endParaRPr lang="en-GB" dirty="0"/>
          </a:p>
        </p:txBody>
      </p:sp>
      <p:sp>
        <p:nvSpPr>
          <p:cNvPr id="3" name="Subtitle 2"/>
          <p:cNvSpPr>
            <a:spLocks noGrp="1"/>
          </p:cNvSpPr>
          <p:nvPr>
            <p:ph type="subTitle" idx="1"/>
          </p:nvPr>
        </p:nvSpPr>
        <p:spPr/>
        <p:txBody>
          <a:bodyPr/>
          <a:lstStyle/>
          <a:p>
            <a:r>
              <a:rPr lang="en-GB" dirty="0" smtClean="0"/>
              <a:t>New GCSEs and targets in English and Maths.</a:t>
            </a:r>
            <a:endParaRPr lang="en-GB" dirty="0"/>
          </a:p>
        </p:txBody>
      </p:sp>
    </p:spTree>
    <p:extLst>
      <p:ext uri="{BB962C8B-B14F-4D97-AF65-F5344CB8AC3E}">
        <p14:creationId xmlns:p14="http://schemas.microsoft.com/office/powerpoint/2010/main" val="2300636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340768"/>
            <a:ext cx="8229600" cy="3528393"/>
          </a:xfrm>
        </p:spPr>
        <p:txBody>
          <a:bodyPr>
            <a:normAutofit fontScale="92500" lnSpcReduction="10000"/>
          </a:bodyPr>
          <a:lstStyle/>
          <a:p>
            <a:r>
              <a:rPr lang="en-GB" dirty="0"/>
              <a:t>Expanding binomials </a:t>
            </a:r>
          </a:p>
          <a:p>
            <a:r>
              <a:rPr lang="en-GB" dirty="0"/>
              <a:t>Gradient at a point on a curve as rate of </a:t>
            </a:r>
            <a:r>
              <a:rPr lang="en-GB" dirty="0" smtClean="0"/>
              <a:t>change</a:t>
            </a:r>
            <a:endParaRPr lang="en-GB" dirty="0"/>
          </a:p>
          <a:p>
            <a:r>
              <a:rPr lang="en-GB" dirty="0"/>
              <a:t>Areas under </a:t>
            </a:r>
            <a:r>
              <a:rPr lang="en-GB" dirty="0" smtClean="0"/>
              <a:t>graphs</a:t>
            </a:r>
            <a:endParaRPr lang="en-GB" dirty="0"/>
          </a:p>
          <a:p>
            <a:r>
              <a:rPr lang="en-GB" dirty="0"/>
              <a:t>APs and </a:t>
            </a:r>
            <a:r>
              <a:rPr lang="en-GB" dirty="0" smtClean="0"/>
              <a:t>GPs</a:t>
            </a:r>
            <a:endParaRPr lang="en-GB" dirty="0"/>
          </a:p>
          <a:p>
            <a:r>
              <a:rPr lang="en-GB" dirty="0"/>
              <a:t>Finding approximate solutions using </a:t>
            </a:r>
            <a:r>
              <a:rPr lang="en-GB" dirty="0" smtClean="0"/>
              <a:t>iteration</a:t>
            </a:r>
            <a:endParaRPr lang="en-GB" dirty="0"/>
          </a:p>
          <a:p>
            <a:r>
              <a:rPr lang="en-GB" dirty="0"/>
              <a:t>Solving quadratic </a:t>
            </a:r>
            <a:r>
              <a:rPr lang="en-GB" dirty="0" smtClean="0"/>
              <a:t>inequalities</a:t>
            </a:r>
            <a:endParaRPr lang="en-GB" dirty="0"/>
          </a:p>
          <a:p>
            <a:r>
              <a:rPr lang="en-GB" dirty="0"/>
              <a:t>Inverse and composite functions</a:t>
            </a:r>
          </a:p>
          <a:p>
            <a:endParaRPr lang="en-GB" dirty="0"/>
          </a:p>
        </p:txBody>
      </p:sp>
      <p:sp>
        <p:nvSpPr>
          <p:cNvPr id="4" name="Title 3"/>
          <p:cNvSpPr>
            <a:spLocks noGrp="1"/>
          </p:cNvSpPr>
          <p:nvPr>
            <p:ph type="title"/>
          </p:nvPr>
        </p:nvSpPr>
        <p:spPr/>
        <p:txBody>
          <a:bodyPr/>
          <a:lstStyle/>
          <a:p>
            <a:r>
              <a:rPr lang="en-GB" dirty="0" smtClean="0"/>
              <a:t>Topics New to Higher Tier</a:t>
            </a:r>
            <a:endParaRPr lang="en-GB" dirty="0"/>
          </a:p>
        </p:txBody>
      </p:sp>
      <p:sp>
        <p:nvSpPr>
          <p:cNvPr id="5" name="Title 1"/>
          <p:cNvSpPr txBox="1">
            <a:spLocks/>
          </p:cNvSpPr>
          <p:nvPr/>
        </p:nvSpPr>
        <p:spPr>
          <a:xfrm>
            <a:off x="-108520" y="-171400"/>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352308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4402832" cy="1143000"/>
          </a:xfrm>
        </p:spPr>
        <p:txBody>
          <a:bodyPr/>
          <a:lstStyle/>
          <a:p>
            <a:r>
              <a:rPr lang="en-GB" dirty="0" smtClean="0"/>
              <a:t>Higher Tier</a:t>
            </a:r>
            <a:endParaRPr lang="en-GB"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0524" y="1124744"/>
            <a:ext cx="6579988" cy="4104456"/>
          </a:xfrm>
        </p:spPr>
      </p:pic>
      <p:sp>
        <p:nvSpPr>
          <p:cNvPr id="5" name="Title 1"/>
          <p:cNvSpPr txBox="1">
            <a:spLocks/>
          </p:cNvSpPr>
          <p:nvPr/>
        </p:nvSpPr>
        <p:spPr>
          <a:xfrm>
            <a:off x="-108520" y="-171400"/>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2983616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8520" y="-99392"/>
            <a:ext cx="3312368" cy="648072"/>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graphicFrame>
        <p:nvGraphicFramePr>
          <p:cNvPr id="3" name="Table 2"/>
          <p:cNvGraphicFramePr>
            <a:graphicFrameLocks noGrp="1"/>
          </p:cNvGraphicFramePr>
          <p:nvPr>
            <p:extLst/>
          </p:nvPr>
        </p:nvGraphicFramePr>
        <p:xfrm>
          <a:off x="395536" y="568709"/>
          <a:ext cx="8496945" cy="4209319"/>
        </p:xfrm>
        <a:graphic>
          <a:graphicData uri="http://schemas.openxmlformats.org/drawingml/2006/table">
            <a:tbl>
              <a:tblPr firstRow="1" bandRow="1">
                <a:tableStyleId>{5C22544A-7EE6-4342-B048-85BDC9FD1C3A}</a:tableStyleId>
              </a:tblPr>
              <a:tblGrid>
                <a:gridCol w="1025493"/>
                <a:gridCol w="5383219"/>
                <a:gridCol w="1008112"/>
                <a:gridCol w="1080121"/>
              </a:tblGrid>
              <a:tr h="655168">
                <a:tc>
                  <a:txBody>
                    <a:bodyPr/>
                    <a:lstStyle/>
                    <a:p>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dirty="0" smtClean="0"/>
                        <a:t>Assessment Objectives</a:t>
                      </a:r>
                    </a:p>
                    <a:p>
                      <a:pPr algn="ctr"/>
                      <a:endParaRPr lang="en-GB" sz="2800" dirty="0"/>
                    </a:p>
                  </a:txBody>
                  <a:tcPr/>
                </a:tc>
                <a:tc>
                  <a:txBody>
                    <a:bodyPr/>
                    <a:lstStyle/>
                    <a:p>
                      <a:pPr algn="ctr"/>
                      <a:r>
                        <a:rPr lang="en-GB" sz="2800" b="1" kern="1200" dirty="0" smtClean="0">
                          <a:solidFill>
                            <a:schemeClr val="lt1"/>
                          </a:solidFill>
                          <a:latin typeface="+mn-lt"/>
                          <a:ea typeface="+mn-ea"/>
                          <a:cs typeface="+mn-cs"/>
                        </a:rPr>
                        <a:t>F </a:t>
                      </a:r>
                      <a:endParaRPr lang="en-GB" sz="2800" b="1" kern="1200" dirty="0">
                        <a:solidFill>
                          <a:schemeClr val="lt1"/>
                        </a:solidFill>
                        <a:latin typeface="+mn-lt"/>
                        <a:ea typeface="+mn-ea"/>
                        <a:cs typeface="+mn-cs"/>
                      </a:endParaRPr>
                    </a:p>
                  </a:txBody>
                  <a:tcPr/>
                </a:tc>
                <a:tc>
                  <a:txBody>
                    <a:bodyPr/>
                    <a:lstStyle/>
                    <a:p>
                      <a:pPr algn="ctr"/>
                      <a:r>
                        <a:rPr lang="en-GB" sz="2800" b="1" kern="1200" dirty="0" smtClean="0">
                          <a:solidFill>
                            <a:schemeClr val="lt1"/>
                          </a:solidFill>
                          <a:latin typeface="+mn-lt"/>
                          <a:ea typeface="+mn-ea"/>
                          <a:cs typeface="+mn-cs"/>
                        </a:rPr>
                        <a:t>H</a:t>
                      </a:r>
                      <a:endParaRPr lang="en-GB" sz="2800" b="1" kern="1200" dirty="0">
                        <a:solidFill>
                          <a:schemeClr val="lt1"/>
                        </a:solidFill>
                        <a:latin typeface="+mn-lt"/>
                        <a:ea typeface="+mn-ea"/>
                        <a:cs typeface="+mn-cs"/>
                      </a:endParaRPr>
                    </a:p>
                  </a:txBody>
                  <a:tcPr/>
                </a:tc>
              </a:tr>
              <a:tr h="1130839">
                <a:tc>
                  <a:txBody>
                    <a:bodyPr/>
                    <a:lstStyle/>
                    <a:p>
                      <a:r>
                        <a:rPr lang="en-GB" sz="3200" b="1" dirty="0" smtClean="0"/>
                        <a:t>AO 1</a:t>
                      </a:r>
                      <a:endParaRPr lang="en-GB" sz="3200" b="1" dirty="0"/>
                    </a:p>
                  </a:txBody>
                  <a:tcPr/>
                </a:tc>
                <a:tc>
                  <a:txBody>
                    <a:bodyPr/>
                    <a:lstStyle/>
                    <a:p>
                      <a:r>
                        <a:rPr lang="en-GB" sz="3200" b="1" dirty="0" smtClean="0"/>
                        <a:t>Use and apply</a:t>
                      </a:r>
                      <a:r>
                        <a:rPr lang="en-GB" sz="3200" b="1" baseline="0" dirty="0" smtClean="0"/>
                        <a:t> standard techniques</a:t>
                      </a:r>
                      <a:endParaRPr lang="en-GB" sz="3200" b="1" dirty="0"/>
                    </a:p>
                  </a:txBody>
                  <a:tcPr/>
                </a:tc>
                <a:tc>
                  <a:txBody>
                    <a:bodyPr/>
                    <a:lstStyle/>
                    <a:p>
                      <a:pPr algn="ctr"/>
                      <a:r>
                        <a:rPr lang="en-GB" sz="3200" b="1" dirty="0" smtClean="0"/>
                        <a:t>50%</a:t>
                      </a:r>
                      <a:endParaRPr lang="en-GB" sz="3200" b="1" dirty="0"/>
                    </a:p>
                  </a:txBody>
                  <a:tcPr/>
                </a:tc>
                <a:tc>
                  <a:txBody>
                    <a:bodyPr/>
                    <a:lstStyle/>
                    <a:p>
                      <a:pPr algn="ctr"/>
                      <a:r>
                        <a:rPr lang="en-GB" sz="3200" b="1" dirty="0" smtClean="0"/>
                        <a:t>40%</a:t>
                      </a:r>
                      <a:endParaRPr lang="en-GB" sz="3200" b="1" dirty="0"/>
                    </a:p>
                  </a:txBody>
                  <a:tcPr/>
                </a:tc>
              </a:tr>
              <a:tr h="655168">
                <a:tc>
                  <a:txBody>
                    <a:bodyPr/>
                    <a:lstStyle/>
                    <a:p>
                      <a:r>
                        <a:rPr lang="en-GB" sz="3200" b="1" dirty="0" smtClean="0"/>
                        <a:t>AO 2</a:t>
                      </a:r>
                      <a:endParaRPr lang="en-GB" sz="3200" b="1" dirty="0"/>
                    </a:p>
                  </a:txBody>
                  <a:tcPr/>
                </a:tc>
                <a:tc>
                  <a:txBody>
                    <a:bodyPr/>
                    <a:lstStyle/>
                    <a:p>
                      <a:r>
                        <a:rPr lang="en-GB" sz="3200" b="1" dirty="0" smtClean="0"/>
                        <a:t>Reason, interpret and communicate</a:t>
                      </a:r>
                      <a:r>
                        <a:rPr lang="en-GB" sz="3200" b="1" baseline="0" dirty="0" smtClean="0"/>
                        <a:t> </a:t>
                      </a:r>
                      <a:r>
                        <a:rPr lang="en-GB" sz="3200" b="1" dirty="0" smtClean="0"/>
                        <a:t>Mathematically </a:t>
                      </a:r>
                      <a:endParaRPr lang="en-GB" sz="3200" b="1" dirty="0"/>
                    </a:p>
                  </a:txBody>
                  <a:tcPr/>
                </a:tc>
                <a:tc>
                  <a:txBody>
                    <a:bodyPr/>
                    <a:lstStyle/>
                    <a:p>
                      <a:r>
                        <a:rPr lang="en-GB" sz="3200" b="1" dirty="0" smtClean="0"/>
                        <a:t>25%</a:t>
                      </a:r>
                      <a:endParaRPr lang="en-GB" sz="3200" b="1" dirty="0"/>
                    </a:p>
                  </a:txBody>
                  <a:tcPr/>
                </a:tc>
                <a:tc>
                  <a:txBody>
                    <a:bodyPr/>
                    <a:lstStyle/>
                    <a:p>
                      <a:r>
                        <a:rPr lang="en-GB" sz="3200" b="1" dirty="0" smtClean="0"/>
                        <a:t>30%</a:t>
                      </a:r>
                      <a:endParaRPr lang="en-GB" sz="3200" b="1" dirty="0"/>
                    </a:p>
                  </a:txBody>
                  <a:tcPr/>
                </a:tc>
              </a:tr>
              <a:tr h="655168">
                <a:tc>
                  <a:txBody>
                    <a:bodyPr/>
                    <a:lstStyle/>
                    <a:p>
                      <a:r>
                        <a:rPr lang="en-GB" sz="3200" b="1" dirty="0" smtClean="0"/>
                        <a:t>AO</a:t>
                      </a:r>
                      <a:r>
                        <a:rPr lang="en-GB" sz="3200" b="1" baseline="0" dirty="0" smtClean="0"/>
                        <a:t> 3</a:t>
                      </a:r>
                      <a:endParaRPr lang="en-GB" sz="3200" b="1" dirty="0"/>
                    </a:p>
                  </a:txBody>
                  <a:tcPr/>
                </a:tc>
                <a:tc>
                  <a:txBody>
                    <a:bodyPr/>
                    <a:lstStyle/>
                    <a:p>
                      <a:r>
                        <a:rPr lang="en-GB" sz="3200" b="1" dirty="0" smtClean="0"/>
                        <a:t>Solve problems within Mathematics in other contexts</a:t>
                      </a:r>
                      <a:endParaRPr lang="en-GB" sz="3200" b="1" dirty="0"/>
                    </a:p>
                  </a:txBody>
                  <a:tcPr/>
                </a:tc>
                <a:tc>
                  <a:txBody>
                    <a:bodyPr/>
                    <a:lstStyle/>
                    <a:p>
                      <a:r>
                        <a:rPr lang="en-GB" sz="3200" b="1" dirty="0" smtClean="0"/>
                        <a:t>25%</a:t>
                      </a:r>
                      <a:endParaRPr lang="en-GB" sz="3200" b="1" dirty="0"/>
                    </a:p>
                  </a:txBody>
                  <a:tcPr/>
                </a:tc>
                <a:tc>
                  <a:txBody>
                    <a:bodyPr/>
                    <a:lstStyle/>
                    <a:p>
                      <a:r>
                        <a:rPr lang="en-GB" sz="3200" b="1" dirty="0" smtClean="0"/>
                        <a:t>30%</a:t>
                      </a:r>
                      <a:endParaRPr lang="en-GB" sz="3200" b="1" dirty="0"/>
                    </a:p>
                  </a:txBody>
                  <a:tcPr/>
                </a:tc>
              </a:tr>
            </a:tbl>
          </a:graphicData>
        </a:graphic>
      </p:graphicFrame>
    </p:spTree>
    <p:extLst>
      <p:ext uri="{BB962C8B-B14F-4D97-AF65-F5344CB8AC3E}">
        <p14:creationId xmlns:p14="http://schemas.microsoft.com/office/powerpoint/2010/main" val="69162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1143000"/>
          </a:xfrm>
        </p:spPr>
        <p:txBody>
          <a:bodyPr/>
          <a:lstStyle/>
          <a:p>
            <a:r>
              <a:rPr lang="en-GB" dirty="0" smtClean="0"/>
              <a:t>Grading</a:t>
            </a:r>
            <a:endParaRPr lang="en-GB" dirty="0"/>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247960"/>
            <a:ext cx="2448272" cy="3257076"/>
          </a:xfr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1196752"/>
            <a:ext cx="2376264" cy="3272968"/>
          </a:xfrm>
          <a:prstGeom prst="rect">
            <a:avLst/>
          </a:prstGeom>
        </p:spPr>
      </p:pic>
      <p:sp>
        <p:nvSpPr>
          <p:cNvPr id="6" name="Title 1"/>
          <p:cNvSpPr txBox="1">
            <a:spLocks/>
          </p:cNvSpPr>
          <p:nvPr/>
        </p:nvSpPr>
        <p:spPr>
          <a:xfrm>
            <a:off x="-108520" y="-99392"/>
            <a:ext cx="3312368" cy="648072"/>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2930930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5389"/>
            <a:ext cx="8229600" cy="1143000"/>
          </a:xfrm>
        </p:spPr>
        <p:txBody>
          <a:bodyPr/>
          <a:lstStyle/>
          <a:p>
            <a:r>
              <a:rPr lang="en-GB" dirty="0" smtClean="0"/>
              <a:t>Assessment</a:t>
            </a:r>
            <a:endParaRPr lang="en-GB" dirty="0"/>
          </a:p>
        </p:txBody>
      </p:sp>
      <p:sp>
        <p:nvSpPr>
          <p:cNvPr id="3" name="Content Placeholder 2"/>
          <p:cNvSpPr>
            <a:spLocks noGrp="1"/>
          </p:cNvSpPr>
          <p:nvPr>
            <p:ph idx="1"/>
          </p:nvPr>
        </p:nvSpPr>
        <p:spPr/>
        <p:txBody>
          <a:bodyPr/>
          <a:lstStyle/>
          <a:p>
            <a:pPr marL="0" indent="0">
              <a:buNone/>
            </a:pPr>
            <a:r>
              <a:rPr lang="en-GB" dirty="0" smtClean="0"/>
              <a:t>Skills</a:t>
            </a:r>
            <a:endParaRPr lang="en-GB"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t="5576" b="26144"/>
          <a:stretch/>
        </p:blipFill>
        <p:spPr>
          <a:xfrm>
            <a:off x="299730" y="1086348"/>
            <a:ext cx="8592750" cy="3206748"/>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4301321"/>
            <a:ext cx="8497487" cy="381053"/>
          </a:xfrm>
          <a:prstGeom prst="rect">
            <a:avLst/>
          </a:prstGeom>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7325" y="4653136"/>
            <a:ext cx="6735115" cy="323895"/>
          </a:xfrm>
          <a:prstGeom prst="rect">
            <a:avLst/>
          </a:prstGeom>
        </p:spPr>
      </p:pic>
      <p:sp>
        <p:nvSpPr>
          <p:cNvPr id="8" name="Title 1"/>
          <p:cNvSpPr txBox="1">
            <a:spLocks/>
          </p:cNvSpPr>
          <p:nvPr/>
        </p:nvSpPr>
        <p:spPr>
          <a:xfrm>
            <a:off x="-108520" y="-99392"/>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1915718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980728"/>
          </a:xfrm>
        </p:spPr>
        <p:txBody>
          <a:bodyPr/>
          <a:lstStyle/>
          <a:p>
            <a:r>
              <a:rPr lang="en-GB" dirty="0" smtClean="0"/>
              <a:t>Support</a:t>
            </a:r>
            <a:endParaRPr lang="en-GB" dirty="0"/>
          </a:p>
        </p:txBody>
      </p:sp>
      <p:sp>
        <p:nvSpPr>
          <p:cNvPr id="3" name="Content Placeholder 2"/>
          <p:cNvSpPr>
            <a:spLocks noGrp="1"/>
          </p:cNvSpPr>
          <p:nvPr>
            <p:ph idx="1"/>
          </p:nvPr>
        </p:nvSpPr>
        <p:spPr>
          <a:xfrm>
            <a:off x="395536" y="1052736"/>
            <a:ext cx="8424936" cy="4104456"/>
          </a:xfrm>
        </p:spPr>
        <p:txBody>
          <a:bodyPr>
            <a:normAutofit fontScale="77500" lnSpcReduction="20000"/>
          </a:bodyPr>
          <a:lstStyle/>
          <a:p>
            <a:r>
              <a:rPr lang="en-GB" dirty="0" smtClean="0"/>
              <a:t>Teaching time increased (8 hours per </a:t>
            </a:r>
            <a:r>
              <a:rPr lang="en-GB" dirty="0" err="1" smtClean="0"/>
              <a:t>fornight</a:t>
            </a:r>
            <a:r>
              <a:rPr lang="en-GB" dirty="0" smtClean="0"/>
              <a:t>)</a:t>
            </a:r>
          </a:p>
          <a:p>
            <a:r>
              <a:rPr lang="en-GB" dirty="0" smtClean="0"/>
              <a:t>New teaching and support resources</a:t>
            </a:r>
          </a:p>
          <a:p>
            <a:r>
              <a:rPr lang="en-GB" dirty="0" smtClean="0"/>
              <a:t>Adapted scheme of work</a:t>
            </a:r>
          </a:p>
          <a:p>
            <a:r>
              <a:rPr lang="en-GB" dirty="0" smtClean="0"/>
              <a:t>Adapted in class assessment and feedback</a:t>
            </a:r>
          </a:p>
          <a:p>
            <a:r>
              <a:rPr lang="en-GB" dirty="0" smtClean="0"/>
              <a:t>Revision guides</a:t>
            </a:r>
          </a:p>
          <a:p>
            <a:r>
              <a:rPr lang="en-GB" dirty="0" err="1" smtClean="0"/>
              <a:t>MathsWatch</a:t>
            </a:r>
            <a:endParaRPr lang="en-GB" dirty="0" smtClean="0"/>
          </a:p>
          <a:p>
            <a:r>
              <a:rPr lang="en-GB" dirty="0" err="1" smtClean="0"/>
              <a:t>Kerboodle</a:t>
            </a:r>
            <a:endParaRPr lang="en-GB" dirty="0" smtClean="0"/>
          </a:p>
          <a:p>
            <a:r>
              <a:rPr lang="en-GB" dirty="0" err="1" smtClean="0"/>
              <a:t>MyMaths</a:t>
            </a:r>
            <a:endParaRPr lang="en-GB" dirty="0" smtClean="0"/>
          </a:p>
          <a:p>
            <a:r>
              <a:rPr lang="en-GB" dirty="0" smtClean="0"/>
              <a:t>Drop in sessions</a:t>
            </a:r>
          </a:p>
          <a:p>
            <a:r>
              <a:rPr lang="en-GB" dirty="0" smtClean="0"/>
              <a:t>Targeted intervention and revision sessions</a:t>
            </a:r>
          </a:p>
          <a:p>
            <a:pPr marL="0" indent="0">
              <a:buNone/>
            </a:pPr>
            <a:endParaRPr lang="en-GB" dirty="0"/>
          </a:p>
        </p:txBody>
      </p:sp>
      <p:sp>
        <p:nvSpPr>
          <p:cNvPr id="4" name="Title 1"/>
          <p:cNvSpPr txBox="1">
            <a:spLocks/>
          </p:cNvSpPr>
          <p:nvPr/>
        </p:nvSpPr>
        <p:spPr>
          <a:xfrm>
            <a:off x="-108520" y="-99392"/>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3500526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3106688" cy="648072"/>
          </a:xfrm>
        </p:spPr>
        <p:txBody>
          <a:bodyPr>
            <a:normAutofit fontScale="90000"/>
          </a:bodyPr>
          <a:lstStyle/>
          <a:p>
            <a:r>
              <a:rPr lang="en-GB" dirty="0" smtClean="0"/>
              <a:t>Targets</a:t>
            </a:r>
            <a:endParaRPr lang="en-GB"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3928" y="188640"/>
            <a:ext cx="5002364" cy="4557313"/>
          </a:xfr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4869160"/>
            <a:ext cx="4991797" cy="1209844"/>
          </a:xfrm>
          <a:prstGeom prst="rect">
            <a:avLst/>
          </a:prstGeom>
        </p:spPr>
      </p:pic>
      <p:sp>
        <p:nvSpPr>
          <p:cNvPr id="8" name="Title 1"/>
          <p:cNvSpPr txBox="1">
            <a:spLocks/>
          </p:cNvSpPr>
          <p:nvPr/>
        </p:nvSpPr>
        <p:spPr>
          <a:xfrm>
            <a:off x="-108520" y="-99392"/>
            <a:ext cx="3312368" cy="77809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b="1" kern="1200">
                <a:solidFill>
                  <a:schemeClr val="tx1"/>
                </a:solidFill>
                <a:latin typeface="Century Gothic" pitchFamily="34" charset="0"/>
                <a:ea typeface="+mj-ea"/>
                <a:cs typeface="+mj-cs"/>
              </a:defRPr>
            </a:lvl1pPr>
          </a:lstStyle>
          <a:p>
            <a:r>
              <a:rPr lang="en-GB" sz="2800" dirty="0" smtClean="0">
                <a:solidFill>
                  <a:srgbClr val="0070C0"/>
                </a:solidFill>
              </a:rPr>
              <a:t>GCSE Mathematics</a:t>
            </a:r>
            <a:endParaRPr lang="en-GB" sz="2800" dirty="0">
              <a:solidFill>
                <a:srgbClr val="0070C0"/>
              </a:solidFill>
            </a:endParaRPr>
          </a:p>
        </p:txBody>
      </p:sp>
    </p:spTree>
    <p:extLst>
      <p:ext uri="{BB962C8B-B14F-4D97-AF65-F5344CB8AC3E}">
        <p14:creationId xmlns:p14="http://schemas.microsoft.com/office/powerpoint/2010/main" val="219145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836712"/>
            <a:ext cx="8280920" cy="3339376"/>
          </a:xfrm>
          <a:prstGeom prst="rect">
            <a:avLst/>
          </a:prstGeom>
        </p:spPr>
        <p:txBody>
          <a:bodyPr wrap="square">
            <a:spAutoFit/>
          </a:bodyPr>
          <a:lstStyle/>
          <a:p>
            <a:r>
              <a:rPr lang="en-GB" sz="2800" dirty="0"/>
              <a:t>There is a handout available but should you have any cause for concern or need any further information, please contact either</a:t>
            </a:r>
            <a:r>
              <a:rPr lang="en-GB" sz="2800" dirty="0" smtClean="0"/>
              <a:t>:</a:t>
            </a:r>
          </a:p>
          <a:p>
            <a:endParaRPr lang="en-GB" sz="2800" dirty="0"/>
          </a:p>
          <a:p>
            <a:pPr marL="457200" indent="-457200">
              <a:spcBef>
                <a:spcPts val="600"/>
              </a:spcBef>
              <a:buFont typeface="Arial" panose="020B0604020202020204" pitchFamily="34" charset="0"/>
              <a:buChar char="•"/>
            </a:pPr>
            <a:r>
              <a:rPr lang="en-GB" sz="2800" dirty="0" smtClean="0"/>
              <a:t>Bernadette Taylor - </a:t>
            </a:r>
            <a:r>
              <a:rPr lang="en-GB" sz="2800" dirty="0"/>
              <a:t>Director of </a:t>
            </a:r>
            <a:r>
              <a:rPr lang="en-GB" sz="2800" dirty="0" smtClean="0"/>
              <a:t>Learning</a:t>
            </a:r>
            <a:endParaRPr lang="en-GB" sz="2800" dirty="0"/>
          </a:p>
          <a:p>
            <a:pPr marL="457200" indent="-457200">
              <a:spcBef>
                <a:spcPts val="600"/>
              </a:spcBef>
              <a:buFont typeface="Arial" panose="020B0604020202020204" pitchFamily="34" charset="0"/>
              <a:buChar char="•"/>
            </a:pPr>
            <a:r>
              <a:rPr lang="en-GB" sz="2800" dirty="0" smtClean="0"/>
              <a:t>Laura Potts – </a:t>
            </a:r>
            <a:r>
              <a:rPr lang="en-GB" sz="2800" dirty="0"/>
              <a:t>Assistant Director of Learning</a:t>
            </a:r>
          </a:p>
          <a:p>
            <a:pPr marL="457200" indent="-457200">
              <a:spcBef>
                <a:spcPts val="600"/>
              </a:spcBef>
              <a:buFont typeface="Arial" panose="020B0604020202020204" pitchFamily="34" charset="0"/>
              <a:buChar char="•"/>
            </a:pPr>
            <a:r>
              <a:rPr lang="en-GB" sz="2800" dirty="0" smtClean="0"/>
              <a:t>James Myers – </a:t>
            </a:r>
            <a:r>
              <a:rPr lang="en-GB" sz="2800" dirty="0"/>
              <a:t>Assistant Director of Learning</a:t>
            </a:r>
          </a:p>
        </p:txBody>
      </p:sp>
    </p:spTree>
    <p:extLst>
      <p:ext uri="{BB962C8B-B14F-4D97-AF65-F5344CB8AC3E}">
        <p14:creationId xmlns:p14="http://schemas.microsoft.com/office/powerpoint/2010/main" val="509207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Targets</a:t>
            </a:r>
            <a:endParaRPr lang="en-GB" dirty="0"/>
          </a:p>
        </p:txBody>
      </p:sp>
      <p:sp>
        <p:nvSpPr>
          <p:cNvPr id="3" name="Subtitle 2"/>
          <p:cNvSpPr>
            <a:spLocks noGrp="1"/>
          </p:cNvSpPr>
          <p:nvPr>
            <p:ph type="subTitle" idx="1"/>
          </p:nvPr>
        </p:nvSpPr>
        <p:spPr/>
        <p:txBody>
          <a:bodyPr/>
          <a:lstStyle/>
          <a:p>
            <a:r>
              <a:rPr lang="en-GB" dirty="0" smtClean="0"/>
              <a:t>New GCSEs and targets in English and Maths.</a:t>
            </a:r>
            <a:endParaRPr lang="en-GB" dirty="0"/>
          </a:p>
        </p:txBody>
      </p:sp>
    </p:spTree>
    <p:extLst>
      <p:ext uri="{BB962C8B-B14F-4D97-AF65-F5344CB8AC3E}">
        <p14:creationId xmlns:p14="http://schemas.microsoft.com/office/powerpoint/2010/main" val="1804663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r>
              <a:rPr lang="en-GB" dirty="0" smtClean="0"/>
              <a:t>New GCSE grades</a:t>
            </a:r>
            <a:endParaRPr lang="en-GB" dirty="0"/>
          </a:p>
        </p:txBody>
      </p:sp>
      <p:sp>
        <p:nvSpPr>
          <p:cNvPr id="3" name="Content Placeholder 2"/>
          <p:cNvSpPr>
            <a:spLocks noGrp="1"/>
          </p:cNvSpPr>
          <p:nvPr>
            <p:ph idx="1"/>
          </p:nvPr>
        </p:nvSpPr>
        <p:spPr>
          <a:xfrm>
            <a:off x="457200" y="1844824"/>
            <a:ext cx="8229600" cy="2764903"/>
          </a:xfrm>
        </p:spPr>
        <p:txBody>
          <a:bodyPr>
            <a:normAutofit fontScale="55000" lnSpcReduction="20000"/>
          </a:bodyPr>
          <a:lstStyle/>
          <a:p>
            <a:pPr fontAlgn="base"/>
            <a:r>
              <a:rPr lang="en-GB" dirty="0" smtClean="0">
                <a:solidFill>
                  <a:srgbClr val="404040"/>
                </a:solidFill>
                <a:latin typeface="inherit"/>
              </a:rPr>
              <a:t>Graded </a:t>
            </a:r>
            <a:r>
              <a:rPr lang="en-GB" dirty="0">
                <a:solidFill>
                  <a:srgbClr val="404040"/>
                </a:solidFill>
                <a:latin typeface="inherit"/>
              </a:rPr>
              <a:t>from </a:t>
            </a:r>
            <a:r>
              <a:rPr lang="en-GB" dirty="0" smtClean="0">
                <a:solidFill>
                  <a:srgbClr val="404040"/>
                </a:solidFill>
                <a:latin typeface="inherit"/>
              </a:rPr>
              <a:t>9-1, </a:t>
            </a:r>
            <a:r>
              <a:rPr lang="en-GB" dirty="0">
                <a:solidFill>
                  <a:srgbClr val="404040"/>
                </a:solidFill>
                <a:latin typeface="inherit"/>
              </a:rPr>
              <a:t>replacing A</a:t>
            </a:r>
            <a:r>
              <a:rPr lang="en-GB" dirty="0" smtClean="0">
                <a:solidFill>
                  <a:srgbClr val="404040"/>
                </a:solidFill>
                <a:latin typeface="inherit"/>
              </a:rPr>
              <a:t>*-G </a:t>
            </a:r>
            <a:r>
              <a:rPr lang="en-GB" dirty="0">
                <a:solidFill>
                  <a:srgbClr val="404040"/>
                </a:solidFill>
                <a:latin typeface="inherit"/>
              </a:rPr>
              <a:t>grades</a:t>
            </a:r>
          </a:p>
          <a:p>
            <a:pPr fontAlgn="base"/>
            <a:r>
              <a:rPr lang="en-GB" dirty="0">
                <a:solidFill>
                  <a:srgbClr val="404040"/>
                </a:solidFill>
                <a:latin typeface="inherit"/>
              </a:rPr>
              <a:t>Grade 9 will be highest</a:t>
            </a:r>
          </a:p>
          <a:p>
            <a:pPr fontAlgn="base"/>
            <a:r>
              <a:rPr lang="en-GB" dirty="0">
                <a:solidFill>
                  <a:srgbClr val="404040"/>
                </a:solidFill>
                <a:latin typeface="inherit"/>
              </a:rPr>
              <a:t>Grade 5 will be considered a good pass, equivalent to a current low B or high C. It will be linked to standards in high performing countries</a:t>
            </a:r>
          </a:p>
          <a:p>
            <a:pPr fontAlgn="base"/>
            <a:r>
              <a:rPr lang="en-GB" dirty="0">
                <a:solidFill>
                  <a:srgbClr val="404040"/>
                </a:solidFill>
                <a:latin typeface="inherit"/>
              </a:rPr>
              <a:t>Grade 4 will be equivalent to current low C grade</a:t>
            </a:r>
          </a:p>
          <a:p>
            <a:pPr fontAlgn="base"/>
            <a:r>
              <a:rPr lang="en-GB" dirty="0">
                <a:solidFill>
                  <a:srgbClr val="404040"/>
                </a:solidFill>
                <a:latin typeface="inherit"/>
              </a:rPr>
              <a:t>Grade 1 will be lowest</a:t>
            </a:r>
          </a:p>
          <a:p>
            <a:pPr fontAlgn="base"/>
            <a:r>
              <a:rPr lang="en-GB" dirty="0">
                <a:solidFill>
                  <a:srgbClr val="404040"/>
                </a:solidFill>
                <a:latin typeface="inherit"/>
              </a:rPr>
              <a:t>Introduced for new-style GCSEs in English and maths to be taught from September 2015</a:t>
            </a:r>
          </a:p>
          <a:p>
            <a:pPr fontAlgn="base"/>
            <a:r>
              <a:rPr lang="en-GB" dirty="0">
                <a:solidFill>
                  <a:srgbClr val="404040"/>
                </a:solidFill>
                <a:latin typeface="inherit"/>
              </a:rPr>
              <a:t>First of new exam grades awarded summer </a:t>
            </a:r>
            <a:r>
              <a:rPr lang="en-GB" dirty="0" smtClean="0">
                <a:solidFill>
                  <a:srgbClr val="404040"/>
                </a:solidFill>
                <a:latin typeface="inherit"/>
              </a:rPr>
              <a:t>2017</a:t>
            </a:r>
          </a:p>
          <a:p>
            <a:pPr fontAlgn="base"/>
            <a:r>
              <a:rPr lang="en-GB" dirty="0" smtClean="0">
                <a:solidFill>
                  <a:srgbClr val="404040"/>
                </a:solidFill>
                <a:latin typeface="inherit"/>
              </a:rPr>
              <a:t>All other current GCSEs will remain A*-G</a:t>
            </a:r>
            <a:endParaRPr lang="en-GB" dirty="0">
              <a:solidFill>
                <a:srgbClr val="404040"/>
              </a:solidFill>
              <a:latin typeface="inherit"/>
            </a:endParaRPr>
          </a:p>
        </p:txBody>
      </p:sp>
    </p:spTree>
    <p:extLst>
      <p:ext uri="{BB962C8B-B14F-4D97-AF65-F5344CB8AC3E}">
        <p14:creationId xmlns:p14="http://schemas.microsoft.com/office/powerpoint/2010/main" val="516105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There are actually two qualifications:</a:t>
            </a:r>
          </a:p>
          <a:p>
            <a:r>
              <a:rPr lang="en-GB" dirty="0" smtClean="0"/>
              <a:t>GCSE English Language (AQA)</a:t>
            </a:r>
          </a:p>
          <a:p>
            <a:r>
              <a:rPr lang="en-GB" dirty="0" smtClean="0"/>
              <a:t>GCSE English Literature (AQA)</a:t>
            </a:r>
          </a:p>
          <a:p>
            <a:pPr marL="0" indent="0">
              <a:buNone/>
            </a:pPr>
            <a:r>
              <a:rPr lang="en-GB" dirty="0" smtClean="0"/>
              <a:t>ALL pupils at </a:t>
            </a:r>
            <a:r>
              <a:rPr lang="en-GB" dirty="0" err="1" smtClean="0"/>
              <a:t>Carr</a:t>
            </a:r>
            <a:r>
              <a:rPr lang="en-GB" dirty="0" smtClean="0"/>
              <a:t> Hill will follow a joint programme of study and the vast majority will be entered for both qualifications at the end of two years. They are exam only – no coursework or controlled assessments.</a:t>
            </a:r>
            <a:endParaRPr lang="en-GB" dirty="0"/>
          </a:p>
        </p:txBody>
      </p:sp>
    </p:spTree>
    <p:extLst>
      <p:ext uri="{BB962C8B-B14F-4D97-AF65-F5344CB8AC3E}">
        <p14:creationId xmlns:p14="http://schemas.microsoft.com/office/powerpoint/2010/main" val="761127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187621" y="548680"/>
          <a:ext cx="6840765" cy="4248472"/>
        </p:xfrm>
        <a:graphic>
          <a:graphicData uri="http://schemas.openxmlformats.org/drawingml/2006/table">
            <a:tbl>
              <a:tblPr/>
              <a:tblGrid>
                <a:gridCol w="760085"/>
                <a:gridCol w="760085"/>
                <a:gridCol w="760085"/>
                <a:gridCol w="760085"/>
                <a:gridCol w="760085"/>
                <a:gridCol w="760085"/>
                <a:gridCol w="760085"/>
                <a:gridCol w="760085"/>
                <a:gridCol w="760085"/>
              </a:tblGrid>
              <a:tr h="647494">
                <a:tc gridSpan="9">
                  <a:txBody>
                    <a:bodyPr/>
                    <a:lstStyle/>
                    <a:p>
                      <a:pPr algn="ctr" fontAlgn="ctr"/>
                      <a:r>
                        <a:rPr lang="en-GB" sz="2800" b="0" i="0" u="none" strike="noStrike" dirty="0">
                          <a:solidFill>
                            <a:srgbClr val="0070C0"/>
                          </a:solidFill>
                          <a:effectLst/>
                          <a:latin typeface="Calibri" panose="020F0502020204030204" pitchFamily="34" charset="0"/>
                        </a:rPr>
                        <a:t>Above Average School</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9427">
                <a:tc gridSpan="2">
                  <a:txBody>
                    <a:bodyPr/>
                    <a:lstStyle/>
                    <a:p>
                      <a:pPr algn="ctr" fontAlgn="b"/>
                      <a:r>
                        <a:rPr lang="en-GB" sz="1600" b="1" i="1" u="none" strike="noStrike">
                          <a:solidFill>
                            <a:srgbClr val="000000"/>
                          </a:solidFill>
                          <a:effectLst/>
                          <a:latin typeface="Calibri" panose="020F0502020204030204" pitchFamily="34" charset="0"/>
                        </a:rPr>
                        <a:t>KS2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3">
                  <a:txBody>
                    <a:bodyPr/>
                    <a:lstStyle/>
                    <a:p>
                      <a:pPr algn="ctr" fontAlgn="b"/>
                      <a:r>
                        <a:rPr lang="en-GB" sz="1600" b="1" i="1" u="none" strike="noStrike">
                          <a:solidFill>
                            <a:srgbClr val="000000"/>
                          </a:solidFill>
                          <a:effectLst/>
                          <a:latin typeface="Calibri" panose="020F0502020204030204" pitchFamily="34" charset="0"/>
                        </a:rPr>
                        <a:t>KS3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2">
                  <a:txBody>
                    <a:bodyPr/>
                    <a:lstStyle/>
                    <a:p>
                      <a:pPr algn="ctr" fontAlgn="b"/>
                      <a:r>
                        <a:rPr lang="en-GB" sz="1600" b="1" i="1" u="none" strike="noStrike">
                          <a:solidFill>
                            <a:srgbClr val="000000"/>
                          </a:solidFill>
                          <a:effectLst/>
                          <a:latin typeface="Calibri" panose="020F0502020204030204" pitchFamily="34" charset="0"/>
                        </a:rPr>
                        <a:t>KS4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fontAlgn="b"/>
                      <a:r>
                        <a:rPr lang="en-GB" sz="1600" b="1" i="1" u="none" strike="noStrike">
                          <a:solidFill>
                            <a:srgbClr val="000000"/>
                          </a:solidFill>
                          <a:effectLst/>
                          <a:latin typeface="Calibri" panose="020F0502020204030204" pitchFamily="34" charset="0"/>
                        </a:rPr>
                        <a:t>GCSE Target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976921">
                <a:tc>
                  <a:txBody>
                    <a:bodyPr/>
                    <a:lstStyle/>
                    <a:p>
                      <a:pPr algn="ctr" fontAlgn="ctr"/>
                      <a:r>
                        <a:rPr lang="en-GB" sz="1100" b="0" i="0" u="none" strike="noStrike">
                          <a:solidFill>
                            <a:srgbClr val="000000"/>
                          </a:solidFill>
                          <a:effectLst/>
                          <a:latin typeface="Calibri" panose="020F0502020204030204" pitchFamily="34" charset="0"/>
                        </a:rPr>
                        <a:t>KS2 Level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KS2 Fine Level (Reading &amp; Maths)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Year 7 Target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Year 8 Target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Year 9 Target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Year 10 Target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Year 11 Target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rPr>
                        <a:t>New GCSE Target Grade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rPr>
                        <a:t>Old GCSE Target Grade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191">
                <a:tc>
                  <a:txBody>
                    <a:bodyPr/>
                    <a:lstStyle/>
                    <a:p>
                      <a:pPr algn="ctr" fontAlgn="b"/>
                      <a:r>
                        <a:rPr lang="en-GB" sz="1100" b="0" i="0" u="none" strike="noStrike">
                          <a:solidFill>
                            <a:srgbClr val="000000"/>
                          </a:solidFill>
                          <a:effectLst/>
                          <a:latin typeface="Calibri" panose="020F0502020204030204" pitchFamily="34" charset="0"/>
                        </a:rPr>
                        <a:t>6/5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&gt;= 5.8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A*/A*+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r>
              <a:tr h="227191">
                <a:tc>
                  <a:txBody>
                    <a:bodyPr/>
                    <a:lstStyle/>
                    <a:p>
                      <a:pPr algn="ctr" fontAlgn="b"/>
                      <a:r>
                        <a:rPr lang="en-GB" sz="1100" b="0" i="0" u="none" strike="noStrike">
                          <a:solidFill>
                            <a:srgbClr val="000000"/>
                          </a:solidFill>
                          <a:effectLst/>
                          <a:latin typeface="Calibri" panose="020F0502020204030204"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5.4 - 5.7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GB"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GB"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GB" sz="1100" b="0" i="0" u="none" strike="noStrike">
                          <a:solidFill>
                            <a:srgbClr val="000000"/>
                          </a:solidFill>
                          <a:effectLst/>
                          <a:latin typeface="Calibri" panose="020F0502020204030204" pitchFamily="34" charset="0"/>
                        </a:rPr>
                        <a:t>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GB" sz="1100" b="0" i="0" u="none" strike="noStrike">
                          <a:solidFill>
                            <a:srgbClr val="000000"/>
                          </a:solidFill>
                          <a:effectLst/>
                          <a:latin typeface="Calibri" panose="020F0502020204030204" pitchFamily="34" charset="0"/>
                        </a:rPr>
                        <a:t>A+/A*-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r h="227191">
                <a:tc>
                  <a:txBody>
                    <a:bodyPr/>
                    <a:lstStyle/>
                    <a:p>
                      <a:pPr algn="ctr" fontAlgn="b"/>
                      <a:r>
                        <a:rPr lang="en-GB" sz="1100" b="0" i="0" u="none" strike="noStrike">
                          <a:solidFill>
                            <a:srgbClr val="000000"/>
                          </a:solidFill>
                          <a:effectLst/>
                          <a:latin typeface="Calibri" panose="020F0502020204030204" pitchFamily="34" charset="0"/>
                        </a:rPr>
                        <a:t>5/4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4.9 - 5.3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GB" sz="1100" b="0" i="0" u="none" strike="noStrike">
                          <a:solidFill>
                            <a:srgbClr val="000000"/>
                          </a:solidFill>
                          <a:effectLst/>
                          <a:latin typeface="Calibri" panose="020F0502020204030204" pitchFamily="34" charset="0"/>
                        </a:rPr>
                        <a:t>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GB" sz="1100" b="0" i="0" u="none" strike="noStrike">
                          <a:solidFill>
                            <a:srgbClr val="000000"/>
                          </a:solidFill>
                          <a:effectLst/>
                          <a:latin typeface="Calibri" panose="020F0502020204030204" pitchFamily="34" charset="0"/>
                        </a:rPr>
                        <a:t>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GB" sz="1100" b="0" i="0" u="none" strike="noStrike">
                          <a:solidFill>
                            <a:srgbClr val="000000"/>
                          </a:solidFill>
                          <a:effectLst/>
                          <a:latin typeface="Calibri" panose="020F0502020204030204" pitchFamily="34" charset="0"/>
                        </a:rPr>
                        <a:t>A-/A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r>
              <a:tr h="227191">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4.5 - 4.8</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GB"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GB" sz="1100" b="0" i="0" u="none" strike="noStrike">
                          <a:solidFill>
                            <a:srgbClr val="000000"/>
                          </a:solidFill>
                          <a:effectLst/>
                          <a:latin typeface="Calibri" panose="020F0502020204030204" pitchFamily="34" charset="0"/>
                        </a:rPr>
                        <a:t>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GB" sz="1100" b="0" i="0" u="none" strike="noStrike">
                          <a:solidFill>
                            <a:srgbClr val="000000"/>
                          </a:solidFill>
                          <a:effectLst/>
                          <a:latin typeface="Calibri" panose="020F0502020204030204" pitchFamily="34" charset="0"/>
                        </a:rPr>
                        <a:t>B/B+</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r>
              <a:tr h="227191">
                <a:tc>
                  <a:txBody>
                    <a:bodyPr/>
                    <a:lstStyle/>
                    <a:p>
                      <a:pPr algn="ctr" fontAlgn="b"/>
                      <a:r>
                        <a:rPr lang="en-GB" sz="1100" b="0" i="0" u="none" strike="noStrike">
                          <a:solidFill>
                            <a:srgbClr val="000000"/>
                          </a:solidFill>
                          <a:effectLst/>
                          <a:latin typeface="Calibri" panose="020F0502020204030204" pitchFamily="34" charset="0"/>
                        </a:rPr>
                        <a:t>4/3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4.0 - 4.4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GB" sz="1100" b="0" i="0" u="none" strike="noStrike">
                          <a:solidFill>
                            <a:srgbClr val="000000"/>
                          </a:solidFill>
                          <a:effectLst/>
                          <a:latin typeface="Calibri" panose="020F0502020204030204" pitchFamily="34" charset="0"/>
                        </a:rPr>
                        <a:t>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GB" sz="1100" b="0" i="0" u="none" strike="noStrike">
                          <a:solidFill>
                            <a:srgbClr val="000000"/>
                          </a:solidFill>
                          <a:effectLst/>
                          <a:latin typeface="Calibri" panose="020F0502020204030204" pitchFamily="34" charset="0"/>
                        </a:rPr>
                        <a:t>B-/C+</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r>
              <a:tr h="227191">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3.3 - 3.9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W3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GB" sz="1100" b="0" i="0" u="none" strike="noStrike">
                          <a:solidFill>
                            <a:srgbClr val="000000"/>
                          </a:solidFill>
                          <a:effectLst/>
                          <a:latin typeface="Calibri" panose="020F0502020204030204" pitchFamily="34" charset="0"/>
                        </a:rPr>
                        <a:t>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GB" sz="1100" b="0" i="0" u="none" strike="noStrike">
                          <a:solidFill>
                            <a:srgbClr val="000000"/>
                          </a:solidFill>
                          <a:effectLst/>
                          <a:latin typeface="Calibri" panose="020F0502020204030204" pitchFamily="34" charset="0"/>
                        </a:rPr>
                        <a:t>C-/C</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r>
              <a:tr h="227191">
                <a:tc>
                  <a:txBody>
                    <a:bodyPr/>
                    <a:lstStyle/>
                    <a:p>
                      <a:pPr algn="ctr" fontAlgn="b"/>
                      <a:r>
                        <a:rPr lang="en-GB" sz="1100" b="0" i="0" u="none" strike="noStrike">
                          <a:solidFill>
                            <a:srgbClr val="000000"/>
                          </a:solidFill>
                          <a:effectLst/>
                          <a:latin typeface="Calibri" panose="020F0502020204030204" pitchFamily="34" charset="0"/>
                        </a:rPr>
                        <a:t>3/2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2.0 - 3.2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W2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GB" sz="1100" b="0" i="0" u="none" strike="noStrike">
                          <a:solidFill>
                            <a:srgbClr val="000000"/>
                          </a:solidFill>
                          <a:effectLst/>
                          <a:latin typeface="Calibri" panose="020F0502020204030204" pitchFamily="34" charset="0"/>
                        </a:rPr>
                        <a:t>W3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GB" sz="1100" b="0" i="0" u="none" strike="noStrike">
                          <a:solidFill>
                            <a:srgbClr val="000000"/>
                          </a:solidFill>
                          <a:effectLst/>
                          <a:latin typeface="Calibri" panose="020F0502020204030204" pitchFamily="34" charset="0"/>
                        </a:rPr>
                        <a:t>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b"/>
                      <a:r>
                        <a:rPr lang="en-GB" sz="1100" b="0" i="0" u="none" strike="noStrike">
                          <a:solidFill>
                            <a:srgbClr val="000000"/>
                          </a:solidFill>
                          <a:effectLst/>
                          <a:latin typeface="Calibri" panose="020F0502020204030204" pitchFamily="34" charset="0"/>
                        </a:rPr>
                        <a:t>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227191">
                <a:tc>
                  <a:txBody>
                    <a:bodyPr/>
                    <a:lstStyle/>
                    <a:p>
                      <a:pPr algn="ctr" fontAlgn="b"/>
                      <a:r>
                        <a:rPr lang="en-GB"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&lt;= 1.5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dirty="0">
                          <a:solidFill>
                            <a:srgbClr val="000000"/>
                          </a:solidFill>
                          <a:effectLst/>
                          <a:latin typeface="Calibri" panose="020F0502020204030204" pitchFamily="34" charset="0"/>
                        </a:rPr>
                        <a:t>W2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0" i="0" u="none" strike="noStrike" dirty="0">
                          <a:solidFill>
                            <a:srgbClr val="000000"/>
                          </a:solidFill>
                          <a:effectLst/>
                          <a:latin typeface="Calibri" panose="020F0502020204030204" pitchFamily="34" charset="0"/>
                        </a:rPr>
                        <a:t>W3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0" i="0" u="none" strike="noStrike">
                          <a:solidFill>
                            <a:srgbClr val="000000"/>
                          </a:solidFill>
                          <a:effectLst/>
                          <a:latin typeface="Calibri" panose="020F0502020204030204" pitchFamily="34" charset="0"/>
                        </a:rPr>
                        <a:t>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0" i="0" u="none" strike="noStrike">
                          <a:solidFill>
                            <a:srgbClr val="000000"/>
                          </a:solidFill>
                          <a:effectLst/>
                          <a:latin typeface="Calibri" panose="020F0502020204030204" pitchFamily="34" charset="0"/>
                        </a:rPr>
                        <a:t>E</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238551">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&lt;= 1.5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W1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a:solidFill>
                            <a:srgbClr val="000000"/>
                          </a:solidFill>
                          <a:effectLst/>
                          <a:latin typeface="Calibri" panose="020F0502020204030204" pitchFamily="34" charset="0"/>
                        </a:rPr>
                        <a:t>W2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W3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F</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38551">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&lt;= 1.5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W1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a:solidFill>
                            <a:srgbClr val="000000"/>
                          </a:solidFill>
                          <a:effectLst/>
                          <a:latin typeface="Calibri" panose="020F0502020204030204" pitchFamily="34" charset="0"/>
                        </a:rPr>
                        <a:t>W2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W3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a:solidFill>
                            <a:srgbClr val="000000"/>
                          </a:solidFill>
                          <a:effectLst/>
                          <a:latin typeface="Calibri" panose="020F0502020204030204" pitchFamily="34" charset="0"/>
                        </a:rPr>
                        <a:t>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100" b="0" i="0" u="none" strike="noStrike" dirty="0">
                          <a:solidFill>
                            <a:srgbClr val="000000"/>
                          </a:solidFill>
                          <a:effectLst/>
                          <a:latin typeface="Calibri" panose="020F0502020204030204" pitchFamily="34" charset="0"/>
                        </a:rPr>
                        <a:t>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36599315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l="34755" t="17464" r="35251" b="13277"/>
          <a:stretch>
            <a:fillRect/>
          </a:stretch>
        </p:blipFill>
        <p:spPr bwMode="auto">
          <a:xfrm>
            <a:off x="5436096" y="1052736"/>
            <a:ext cx="3528392" cy="511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GB" dirty="0" smtClean="0"/>
              <a:t>Keeping track of progress</a:t>
            </a:r>
            <a:endParaRPr lang="en-GB" dirty="0"/>
          </a:p>
        </p:txBody>
      </p:sp>
      <p:sp>
        <p:nvSpPr>
          <p:cNvPr id="4" name="Content Placeholder 3"/>
          <p:cNvSpPr>
            <a:spLocks noGrp="1"/>
          </p:cNvSpPr>
          <p:nvPr>
            <p:ph sz="half" idx="1"/>
          </p:nvPr>
        </p:nvSpPr>
        <p:spPr/>
        <p:txBody>
          <a:bodyPr/>
          <a:lstStyle/>
          <a:p>
            <a:r>
              <a:rPr lang="en-GB" dirty="0" smtClean="0"/>
              <a:t>Flight paths</a:t>
            </a:r>
          </a:p>
          <a:p>
            <a:r>
              <a:rPr lang="en-GB" dirty="0" smtClean="0"/>
              <a:t>Tracks progress against targets</a:t>
            </a:r>
          </a:p>
          <a:p>
            <a:r>
              <a:rPr lang="en-GB" dirty="0" smtClean="0"/>
              <a:t>Find it on the first page of exercise books</a:t>
            </a:r>
          </a:p>
          <a:p>
            <a:endParaRPr lang="en-GB" dirty="0" smtClean="0"/>
          </a:p>
          <a:p>
            <a:endParaRPr lang="en-GB" dirty="0"/>
          </a:p>
        </p:txBody>
      </p:sp>
      <p:sp>
        <p:nvSpPr>
          <p:cNvPr id="5" name="Content Placeholder 4"/>
          <p:cNvSpPr>
            <a:spLocks noGrp="1"/>
          </p:cNvSpPr>
          <p:nvPr>
            <p:ph sz="half" idx="2"/>
          </p:nvPr>
        </p:nvSpPr>
        <p:spPr/>
        <p:txBody>
          <a:bodyPr/>
          <a:lstStyle/>
          <a:p>
            <a:endParaRPr lang="en-GB"/>
          </a:p>
        </p:txBody>
      </p:sp>
    </p:spTree>
    <p:extLst>
      <p:ext uri="{BB962C8B-B14F-4D97-AF65-F5344CB8AC3E}">
        <p14:creationId xmlns:p14="http://schemas.microsoft.com/office/powerpoint/2010/main" val="42690966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Reports</a:t>
            </a:r>
            <a:endParaRPr lang="en-GB" dirty="0"/>
          </a:p>
        </p:txBody>
      </p:sp>
      <p:sp>
        <p:nvSpPr>
          <p:cNvPr id="3" name="Content Placeholder 2"/>
          <p:cNvSpPr>
            <a:spLocks noGrp="1"/>
          </p:cNvSpPr>
          <p:nvPr>
            <p:ph idx="1"/>
          </p:nvPr>
        </p:nvSpPr>
        <p:spPr>
          <a:xfrm>
            <a:off x="462640" y="1700808"/>
            <a:ext cx="8229600" cy="3340968"/>
          </a:xfrm>
        </p:spPr>
        <p:txBody>
          <a:bodyPr>
            <a:normAutofit/>
          </a:bodyPr>
          <a:lstStyle/>
          <a:p>
            <a:r>
              <a:rPr lang="en-GB" sz="2400" dirty="0" smtClean="0"/>
              <a:t>Grade and confidence level</a:t>
            </a:r>
          </a:p>
          <a:p>
            <a:r>
              <a:rPr lang="en-GB" sz="2400" dirty="0" smtClean="0"/>
              <a:t>Maths and English – new grades and confidence levels</a:t>
            </a:r>
          </a:p>
          <a:p>
            <a:r>
              <a:rPr lang="en-GB" sz="2400" dirty="0" smtClean="0"/>
              <a:t>All other subjects – old style grades and confidence levels</a:t>
            </a:r>
            <a:endParaRPr lang="en-GB" sz="2400" dirty="0"/>
          </a:p>
          <a:p>
            <a:r>
              <a:rPr lang="en-GB" sz="2400" dirty="0" smtClean="0"/>
              <a:t>Moodle or paper copy</a:t>
            </a:r>
          </a:p>
          <a:p>
            <a:r>
              <a:rPr lang="en-GB" sz="2400" dirty="0" smtClean="0"/>
              <a:t>December, February, April and July</a:t>
            </a:r>
            <a:endParaRPr lang="en-GB" sz="2400" dirty="0"/>
          </a:p>
        </p:txBody>
      </p:sp>
    </p:spTree>
    <p:extLst>
      <p:ext uri="{BB962C8B-B14F-4D97-AF65-F5344CB8AC3E}">
        <p14:creationId xmlns:p14="http://schemas.microsoft.com/office/powerpoint/2010/main" val="35332616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Questions?</a:t>
            </a:r>
            <a:endParaRPr lang="en-GB" dirty="0"/>
          </a:p>
        </p:txBody>
      </p:sp>
      <p:sp>
        <p:nvSpPr>
          <p:cNvPr id="3" name="Subtitle 2"/>
          <p:cNvSpPr>
            <a:spLocks noGrp="1"/>
          </p:cNvSpPr>
          <p:nvPr>
            <p:ph type="subTitle" idx="1"/>
          </p:nvPr>
        </p:nvSpPr>
        <p:spPr/>
        <p:txBody>
          <a:bodyPr/>
          <a:lstStyle/>
          <a:p>
            <a:r>
              <a:rPr lang="en-GB" dirty="0"/>
              <a:t>New GCSEs and targets in English and Maths.</a:t>
            </a:r>
          </a:p>
          <a:p>
            <a:endParaRPr lang="en-GB" dirty="0"/>
          </a:p>
        </p:txBody>
      </p:sp>
    </p:spTree>
    <p:extLst>
      <p:ext uri="{BB962C8B-B14F-4D97-AF65-F5344CB8AC3E}">
        <p14:creationId xmlns:p14="http://schemas.microsoft.com/office/powerpoint/2010/main" val="241957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9"/>
            <a:ext cx="7416824" cy="562074"/>
          </a:xfrm>
        </p:spPr>
        <p:txBody>
          <a:bodyPr>
            <a:normAutofit fontScale="90000"/>
          </a:bodyPr>
          <a:lstStyle/>
          <a:p>
            <a:r>
              <a:rPr lang="en-GB" dirty="0" smtClean="0"/>
              <a:t>GCSE English Language</a:t>
            </a:r>
            <a:endParaRPr lang="en-GB" dirty="0"/>
          </a:p>
        </p:txBody>
      </p:sp>
      <p:sp>
        <p:nvSpPr>
          <p:cNvPr id="3" name="Content Placeholder 2"/>
          <p:cNvSpPr>
            <a:spLocks noGrp="1"/>
          </p:cNvSpPr>
          <p:nvPr>
            <p:ph idx="1"/>
          </p:nvPr>
        </p:nvSpPr>
        <p:spPr>
          <a:xfrm>
            <a:off x="457200" y="1600201"/>
            <a:ext cx="8435280" cy="3170969"/>
          </a:xfrm>
        </p:spPr>
        <p:txBody>
          <a:bodyPr/>
          <a:lstStyle/>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724" y="954746"/>
            <a:ext cx="8907772"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926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7488832" cy="490066"/>
          </a:xfrm>
        </p:spPr>
        <p:txBody>
          <a:bodyPr>
            <a:normAutofit fontScale="90000"/>
          </a:bodyPr>
          <a:lstStyle/>
          <a:p>
            <a:r>
              <a:rPr lang="en-GB" dirty="0"/>
              <a:t>GCSE English Language</a:t>
            </a:r>
            <a:endParaRPr lang="en-GB" b="0"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712" y="836712"/>
            <a:ext cx="8860956"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25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GCSE English Language</a:t>
            </a:r>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552090"/>
            <a:ext cx="8820472" cy="3029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0688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686800" cy="763263"/>
          </a:xfrm>
        </p:spPr>
        <p:txBody>
          <a:bodyPr>
            <a:noAutofit/>
          </a:bodyPr>
          <a:lstStyle/>
          <a:p>
            <a:r>
              <a:rPr lang="en-GB" sz="3200" dirty="0" smtClean="0">
                <a:solidFill>
                  <a:schemeClr val="tx2"/>
                </a:solidFill>
              </a:rPr>
              <a:t>GCSE English Literature</a:t>
            </a:r>
            <a:br>
              <a:rPr lang="en-GB" sz="3200" dirty="0" smtClean="0">
                <a:solidFill>
                  <a:schemeClr val="tx2"/>
                </a:solidFill>
              </a:rPr>
            </a:br>
            <a:r>
              <a:rPr lang="en-GB" sz="3200" dirty="0" smtClean="0">
                <a:solidFill>
                  <a:schemeClr val="tx2"/>
                </a:solidFill>
              </a:rPr>
              <a:t> Paper 1</a:t>
            </a:r>
            <a:endParaRPr lang="en-GB" sz="3200" dirty="0">
              <a:solidFill>
                <a:schemeClr val="tx2"/>
              </a:solidFill>
            </a:endParaRPr>
          </a:p>
        </p:txBody>
      </p:sp>
      <p:sp>
        <p:nvSpPr>
          <p:cNvPr id="4" name="Text Placeholder 6"/>
          <p:cNvSpPr txBox="1">
            <a:spLocks/>
          </p:cNvSpPr>
          <p:nvPr/>
        </p:nvSpPr>
        <p:spPr>
          <a:xfrm>
            <a:off x="448574" y="1124744"/>
            <a:ext cx="8238227" cy="442736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1 hour 45 minutes.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40 % </a:t>
            </a:r>
            <a:r>
              <a:rPr lang="en-GB" sz="1800" dirty="0">
                <a:cs typeface="Arial" charset="0"/>
              </a:rPr>
              <a:t>of </a:t>
            </a:r>
            <a:r>
              <a:rPr lang="en-GB" sz="1800" dirty="0" smtClean="0">
                <a:cs typeface="Arial" charset="0"/>
              </a:rPr>
              <a:t>Literature GCSE.</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Two sections.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Section A – Shakespeare</a:t>
            </a:r>
          </a:p>
          <a:p>
            <a:pPr marL="0" indent="0">
              <a:buClr>
                <a:schemeClr val="tx1"/>
              </a:buClr>
              <a:buNone/>
            </a:pPr>
            <a:r>
              <a:rPr lang="en-GB" sz="1800" dirty="0" smtClean="0">
                <a:cs typeface="Arial" charset="0"/>
              </a:rPr>
              <a:t>      Includes one extract question and one whole text question.</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Section B – The 19</a:t>
            </a:r>
            <a:r>
              <a:rPr lang="en-GB" sz="1800" baseline="30000" dirty="0" smtClean="0">
                <a:cs typeface="Arial" charset="0"/>
              </a:rPr>
              <a:t>th</a:t>
            </a:r>
            <a:r>
              <a:rPr lang="en-GB" sz="1800" dirty="0" smtClean="0">
                <a:cs typeface="Arial" charset="0"/>
              </a:rPr>
              <a:t> century novel</a:t>
            </a:r>
          </a:p>
          <a:p>
            <a:pPr marL="0" indent="0">
              <a:buClr>
                <a:schemeClr val="tx1"/>
              </a:buClr>
              <a:buNone/>
            </a:pPr>
            <a:r>
              <a:rPr lang="en-GB" sz="1800" dirty="0">
                <a:cs typeface="Arial" charset="0"/>
              </a:rPr>
              <a:t> </a:t>
            </a:r>
            <a:r>
              <a:rPr lang="en-GB" sz="1800" dirty="0" smtClean="0">
                <a:cs typeface="Arial" charset="0"/>
              </a:rPr>
              <a:t>     </a:t>
            </a:r>
            <a:r>
              <a:rPr lang="en-GB" sz="1800" dirty="0">
                <a:cs typeface="Arial" charset="0"/>
              </a:rPr>
              <a:t>Includes one extract question and one whole text question.</a:t>
            </a:r>
          </a:p>
          <a:p>
            <a:pPr marL="355600" indent="-355600">
              <a:buClr>
                <a:schemeClr val="tx1"/>
              </a:buClr>
              <a:buFont typeface="Arial" charset="0"/>
              <a:buChar char="•"/>
            </a:pPr>
            <a:endParaRPr lang="en-GB" sz="1800" dirty="0" smtClean="0">
              <a:cs typeface="Arial" charset="0"/>
            </a:endParaRPr>
          </a:p>
          <a:p>
            <a:pPr marL="0" indent="0">
              <a:buClr>
                <a:schemeClr val="tx1"/>
              </a:buClr>
              <a:buNone/>
            </a:pPr>
            <a:endParaRPr lang="en-GB" sz="1800" dirty="0" smtClean="0">
              <a:cs typeface="Arial" charset="0"/>
            </a:endParaRPr>
          </a:p>
          <a:p>
            <a:pPr marL="0" indent="0">
              <a:buNone/>
            </a:pPr>
            <a:endParaRPr lang="en-GB" sz="1800" dirty="0">
              <a:cs typeface="Arial" charset="0"/>
            </a:endParaRPr>
          </a:p>
          <a:p>
            <a:pPr marL="355600" indent="-355600">
              <a:buNone/>
            </a:pPr>
            <a:endParaRPr lang="en-US" dirty="0" smtClean="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 32</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489719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776864" cy="864096"/>
          </a:xfrm>
        </p:spPr>
        <p:txBody>
          <a:bodyPr>
            <a:noAutofit/>
          </a:bodyPr>
          <a:lstStyle/>
          <a:p>
            <a:r>
              <a:rPr lang="en-GB" sz="3200" dirty="0" smtClean="0">
                <a:solidFill>
                  <a:schemeClr val="tx2"/>
                </a:solidFill>
              </a:rPr>
              <a:t>GCSE English Literature </a:t>
            </a:r>
            <a:br>
              <a:rPr lang="en-GB" sz="3200" dirty="0" smtClean="0">
                <a:solidFill>
                  <a:schemeClr val="tx2"/>
                </a:solidFill>
              </a:rPr>
            </a:br>
            <a:r>
              <a:rPr lang="en-GB" sz="3200" dirty="0" smtClean="0">
                <a:solidFill>
                  <a:schemeClr val="tx2"/>
                </a:solidFill>
              </a:rPr>
              <a:t>Paper 2</a:t>
            </a:r>
            <a:endParaRPr lang="en-GB" sz="3200" dirty="0">
              <a:solidFill>
                <a:schemeClr val="tx2"/>
              </a:solidFill>
            </a:endParaRPr>
          </a:p>
        </p:txBody>
      </p:sp>
      <p:sp>
        <p:nvSpPr>
          <p:cNvPr id="4" name="Text Placeholder 6"/>
          <p:cNvSpPr txBox="1">
            <a:spLocks/>
          </p:cNvSpPr>
          <p:nvPr/>
        </p:nvSpPr>
        <p:spPr>
          <a:xfrm>
            <a:off x="448574" y="1447654"/>
            <a:ext cx="8238227"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2 </a:t>
            </a:r>
            <a:r>
              <a:rPr lang="en-GB" sz="1800" dirty="0">
                <a:cs typeface="Arial" charset="0"/>
              </a:rPr>
              <a:t>hour </a:t>
            </a:r>
            <a:r>
              <a:rPr lang="en-GB" sz="1800" dirty="0" smtClean="0">
                <a:cs typeface="Arial" charset="0"/>
              </a:rPr>
              <a:t>15 minutes.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60</a:t>
            </a:r>
            <a:r>
              <a:rPr lang="en-GB" sz="1800" dirty="0">
                <a:cs typeface="Arial" charset="0"/>
              </a:rPr>
              <a:t>% of total </a:t>
            </a:r>
            <a:r>
              <a:rPr lang="en-GB" sz="1800" dirty="0" smtClean="0">
                <a:cs typeface="Arial" charset="0"/>
              </a:rPr>
              <a:t>Literature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3 sections: </a:t>
            </a:r>
            <a:r>
              <a:rPr lang="en-GB" sz="1800" dirty="0">
                <a:cs typeface="Arial" charset="0"/>
              </a:rPr>
              <a:t>m</a:t>
            </a:r>
            <a:r>
              <a:rPr lang="en-GB" sz="1800" dirty="0" smtClean="0">
                <a:cs typeface="Arial" charset="0"/>
              </a:rPr>
              <a:t>odern </a:t>
            </a:r>
            <a:r>
              <a:rPr lang="en-GB" sz="1800" dirty="0" smtClean="0">
                <a:solidFill>
                  <a:srgbClr val="FF0000"/>
                </a:solidFill>
                <a:cs typeface="Arial" charset="0"/>
              </a:rPr>
              <a:t>prose</a:t>
            </a:r>
            <a:r>
              <a:rPr lang="en-GB" sz="1800" dirty="0" smtClean="0">
                <a:cs typeface="Arial" charset="0"/>
              </a:rPr>
              <a:t> or drama, poetry and unseen texts.</a:t>
            </a:r>
          </a:p>
          <a:p>
            <a:pPr marL="0" indent="0">
              <a:buClr>
                <a:schemeClr val="tx1"/>
              </a:buClr>
              <a:buNone/>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Assesses comparison.</a:t>
            </a:r>
            <a:endParaRPr lang="en-GB" sz="1800" dirty="0">
              <a:cs typeface="Arial" charset="0"/>
            </a:endParaRPr>
          </a:p>
          <a:p>
            <a:pPr marL="355600" indent="-355600">
              <a:buFont typeface="Arial" charset="0"/>
              <a:buChar char="•"/>
            </a:pPr>
            <a:endParaRPr lang="en-GB" sz="1800" dirty="0">
              <a:cs typeface="Arial" charset="0"/>
            </a:endParaRPr>
          </a:p>
          <a:p>
            <a:pPr marL="0" indent="0">
              <a:buNone/>
            </a:pPr>
            <a:endParaRPr lang="en-GB" sz="1800" dirty="0">
              <a:cs typeface="Arial" charset="0"/>
            </a:endParaRPr>
          </a:p>
          <a:p>
            <a:pPr marL="355600" indent="-355600">
              <a:buNone/>
            </a:pPr>
            <a:endParaRPr lang="en-US" dirty="0" smtClean="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 32</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2417226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Our selected literature texts</a:t>
            </a:r>
            <a:endParaRPr lang="en-GB" dirty="0"/>
          </a:p>
        </p:txBody>
      </p:sp>
      <p:sp>
        <p:nvSpPr>
          <p:cNvPr id="3" name="Content Placeholder 2"/>
          <p:cNvSpPr>
            <a:spLocks noGrp="1"/>
          </p:cNvSpPr>
          <p:nvPr>
            <p:ph idx="1"/>
          </p:nvPr>
        </p:nvSpPr>
        <p:spPr>
          <a:xfrm>
            <a:off x="179512" y="1417638"/>
            <a:ext cx="8507288" cy="3523531"/>
          </a:xfrm>
        </p:spPr>
        <p:txBody>
          <a:bodyPr/>
          <a:lstStyle/>
          <a:p>
            <a:pPr marL="0" indent="0">
              <a:buNone/>
            </a:pPr>
            <a:r>
              <a:rPr lang="en-GB" dirty="0" smtClean="0">
                <a:solidFill>
                  <a:srgbClr val="FF0000"/>
                </a:solidFill>
              </a:rPr>
              <a:t>In Year 10</a:t>
            </a:r>
          </a:p>
          <a:p>
            <a:r>
              <a:rPr lang="en-GB" dirty="0" smtClean="0"/>
              <a:t>A Christmas Carol ( Paper 1 –  19</a:t>
            </a:r>
            <a:r>
              <a:rPr lang="en-GB" baseline="30000" dirty="0" smtClean="0"/>
              <a:t>th</a:t>
            </a:r>
            <a:r>
              <a:rPr lang="en-GB" dirty="0" smtClean="0"/>
              <a:t> century text)</a:t>
            </a:r>
          </a:p>
          <a:p>
            <a:r>
              <a:rPr lang="en-GB" dirty="0" smtClean="0"/>
              <a:t>Animal Farm ( Paper 2 – modern prose)</a:t>
            </a:r>
          </a:p>
          <a:p>
            <a:r>
              <a:rPr lang="en-GB" dirty="0" smtClean="0"/>
              <a:t>AQA Conflict themed anthology of poetry (Paper 2 – poetry)</a:t>
            </a:r>
            <a:endParaRPr lang="en-GB" dirty="0"/>
          </a:p>
        </p:txBody>
      </p:sp>
    </p:spTree>
    <p:extLst>
      <p:ext uri="{BB962C8B-B14F-4D97-AF65-F5344CB8AC3E}">
        <p14:creationId xmlns:p14="http://schemas.microsoft.com/office/powerpoint/2010/main" val="1784260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451</TotalTime>
  <Words>1606</Words>
  <Application>Microsoft Office PowerPoint</Application>
  <PresentationFormat>On-screen Show (4:3)</PresentationFormat>
  <Paragraphs>333</Paragraphs>
  <Slides>33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inherit</vt:lpstr>
      <vt:lpstr>Symbol</vt:lpstr>
      <vt:lpstr>Times New Roman</vt:lpstr>
      <vt:lpstr>Wingdings</vt:lpstr>
      <vt:lpstr>Office Theme</vt:lpstr>
      <vt:lpstr>Year 10 Information Evening</vt:lpstr>
      <vt:lpstr>English</vt:lpstr>
      <vt:lpstr>English</vt:lpstr>
      <vt:lpstr>GCSE English Language</vt:lpstr>
      <vt:lpstr>GCSE English Language</vt:lpstr>
      <vt:lpstr>GCSE English Language</vt:lpstr>
      <vt:lpstr>GCSE English Literature  Paper 1</vt:lpstr>
      <vt:lpstr>GCSE English Literature  Paper 2</vt:lpstr>
      <vt:lpstr>Our selected literature texts</vt:lpstr>
      <vt:lpstr>Our selected literature texts</vt:lpstr>
      <vt:lpstr>PowerPoint Presentation</vt:lpstr>
      <vt:lpstr>Homework</vt:lpstr>
      <vt:lpstr>Texts</vt:lpstr>
      <vt:lpstr>Interventions</vt:lpstr>
      <vt:lpstr>PowerPoint Presentation</vt:lpstr>
      <vt:lpstr>Mathematics</vt:lpstr>
      <vt:lpstr>GCSE Mathematics</vt:lpstr>
      <vt:lpstr>Topics New to Foundation Tier</vt:lpstr>
      <vt:lpstr>Foundation Tier</vt:lpstr>
      <vt:lpstr>Topics New to Higher Tier</vt:lpstr>
      <vt:lpstr>Higher Tier</vt:lpstr>
      <vt:lpstr>PowerPoint Presentation</vt:lpstr>
      <vt:lpstr>Grading</vt:lpstr>
      <vt:lpstr>Assessment</vt:lpstr>
      <vt:lpstr>Support</vt:lpstr>
      <vt:lpstr>Targets</vt:lpstr>
      <vt:lpstr>PowerPoint Presentation</vt:lpstr>
      <vt:lpstr>Targets</vt:lpstr>
      <vt:lpstr>New GCSE grades</vt:lpstr>
      <vt:lpstr>PowerPoint Presentation</vt:lpstr>
      <vt:lpstr>Keeping track of progress</vt:lpstr>
      <vt:lpstr>Reports</vt:lpstr>
      <vt:lpstr>Questions?</vt:lpstr>
    </vt:vector>
  </TitlesOfParts>
  <Company>Carr Hill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gnapier</dc:creator>
  <cp:lastModifiedBy>Miss A Jordinson</cp:lastModifiedBy>
  <cp:revision>42</cp:revision>
  <dcterms:created xsi:type="dcterms:W3CDTF">2011-11-23T17:04:58Z</dcterms:created>
  <dcterms:modified xsi:type="dcterms:W3CDTF">2015-09-16T17:59:53Z</dcterms:modified>
</cp:coreProperties>
</file>